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0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/>
          </a:bodyPr>
          <a:lstStyle/>
          <a:p>
            <a:r>
              <a:rPr lang="nb-NO" dirty="0" err="1"/>
              <a:t>الاستبيان</a:t>
            </a:r>
            <a:r>
              <a:rPr lang="nb-NO" dirty="0"/>
              <a:t> </a:t>
            </a:r>
            <a:r>
              <a:rPr lang="nb-NO" dirty="0" err="1"/>
              <a:t>الوطني</a:t>
            </a:r>
            <a:r>
              <a:rPr lang="nb-NO" dirty="0"/>
              <a:t> </a:t>
            </a:r>
            <a:r>
              <a:rPr lang="nb-NO" dirty="0" err="1"/>
              <a:t>للمشاركين</a:t>
            </a:r>
            <a:r>
              <a:rPr lang="nb-NO" dirty="0"/>
              <a:t> في </a:t>
            </a:r>
            <a:r>
              <a:rPr lang="nb-NO" dirty="0" err="1"/>
              <a:t>تعليم</a:t>
            </a:r>
            <a:r>
              <a:rPr lang="nb-NO" dirty="0"/>
              <a:t> </a:t>
            </a:r>
            <a:r>
              <a:rPr lang="nb-NO" dirty="0" err="1"/>
              <a:t>اللغة</a:t>
            </a:r>
            <a:r>
              <a:rPr lang="nb-NO" dirty="0"/>
              <a:t> </a:t>
            </a:r>
            <a:r>
              <a:rPr lang="nb-NO" dirty="0" err="1"/>
              <a:t>النرويجية</a:t>
            </a:r>
            <a:r>
              <a:rPr lang="nb-NO" dirty="0"/>
              <a:t> </a:t>
            </a:r>
            <a:r>
              <a:rPr lang="nb-NO" dirty="0" err="1"/>
              <a:t>والمعرفة</a:t>
            </a:r>
            <a:r>
              <a:rPr lang="nb-NO" dirty="0"/>
              <a:t> </a:t>
            </a:r>
            <a:r>
              <a:rPr lang="nb-NO" dirty="0" err="1"/>
              <a:t>المجتمعية</a:t>
            </a:r>
            <a:r>
              <a:rPr lang="nb-NO" dirty="0"/>
              <a:t> </a:t>
            </a:r>
            <a:r>
              <a:rPr lang="nb-NO" dirty="0" err="1"/>
              <a:t>والبرنامج</a:t>
            </a:r>
            <a:r>
              <a:rPr lang="nb-NO" dirty="0"/>
              <a:t> التمهيدي
</a:t>
            </a:r>
            <a:r>
              <a:rPr lang="nb-NO" dirty="0" err="1"/>
              <a:t>دليل</a:t>
            </a:r>
            <a:r>
              <a:rPr lang="nb-NO" dirty="0"/>
              <a:t> </a:t>
            </a:r>
            <a:r>
              <a:rPr lang="nb-NO" dirty="0" err="1"/>
              <a:t>المشاركين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t>دليل المشاركين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AR01">
            <a:hlinkClick r:id="" action="ppaction://media"/>
            <a:extLst>
              <a:ext uri="{FF2B5EF4-FFF2-40B4-BE49-F238E27FC236}">
                <a16:creationId xmlns:a16="http://schemas.microsoft.com/office/drawing/2014/main" id="{B638D97C-35CF-2594-1717-1F61ED6AEC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76028" y="5197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t>مواضيع الاستبيان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AE" dirty="0"/>
              <a:t>•تعليم اللغة النرويجية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•البرنامج التمهيدي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•ستختار إجاباتك من بين خيارات إجابة محددة</a:t>
            </a:r>
            <a:endParaRPr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AR02">
            <a:hlinkClick r:id="" action="ppaction://media"/>
            <a:extLst>
              <a:ext uri="{FF2B5EF4-FFF2-40B4-BE49-F238E27FC236}">
                <a16:creationId xmlns:a16="http://schemas.microsoft.com/office/drawing/2014/main" id="{06B25AF0-3E3A-A8A6-B7B8-86017DF106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9668" y="392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t>لماذا ينبغي أن تشارك؟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799" y="1627500"/>
            <a:ext cx="5519153" cy="2720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AE" dirty="0"/>
              <a:t>•نريد معرفة رأيك حول التعليم والتدريب لتحسين الخدمات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•تساعد إجاباتك البلدية على فهم خبراتك وتجاربك بشكل أفضل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•تساهم مشاركتك في تحسين الخدمات التعليمية والتدريبية. </a:t>
            </a:r>
            <a:endParaRPr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AR03">
            <a:hlinkClick r:id="" action="ppaction://media"/>
            <a:extLst>
              <a:ext uri="{FF2B5EF4-FFF2-40B4-BE49-F238E27FC236}">
                <a16:creationId xmlns:a16="http://schemas.microsoft.com/office/drawing/2014/main" id="{8E19E660-9964-816D-8CA8-9C56749D1A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70249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t>حول الاستبيان الوطني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ar-AE" dirty="0"/>
              <a:t>•الاستبيان مجهول الهوية وطوعي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•يستغرق إكماله حوالي 20 إلى 40 دقيقة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•الاستبيان متاح بلغات عديدة مع نصوص ومواد صوتية</a:t>
            </a:r>
            <a:endParaRPr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AR04">
            <a:hlinkClick r:id="" action="ppaction://media"/>
            <a:extLst>
              <a:ext uri="{FF2B5EF4-FFF2-40B4-BE49-F238E27FC236}">
                <a16:creationId xmlns:a16="http://schemas.microsoft.com/office/drawing/2014/main" id="{66D75609-40DB-091E-EDD6-E3EE33D691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51602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AE" dirty="0"/>
              <a:t>•يجب الإجابة على جميع الأسئلة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•يجب إكمال الاستبيان في جلسة </a:t>
            </a:r>
            <a:r>
              <a:rPr lang="nb-NO" dirty="0" err="1"/>
              <a:t>واحدة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•اضغط على «التالي» </a:t>
            </a:r>
            <a:r>
              <a:rPr lang="nb-NO" dirty="0" err="1"/>
              <a:t>للمتابعة</a:t>
            </a:r>
            <a:endParaRPr lang="ar-AE" dirty="0"/>
          </a:p>
          <a:p>
            <a:pPr marL="0" indent="0">
              <a:buNone/>
            </a:pPr>
            <a:r>
              <a:rPr lang="ar-AE" dirty="0"/>
              <a:t>•يمكنك تجربة النسخة التجريبية أولاً للتعرف على الاستبيان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معلومات قبل الإجابة على الاستبيان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AR05">
            <a:hlinkClick r:id="" action="ppaction://media"/>
            <a:extLst>
              <a:ext uri="{FF2B5EF4-FFF2-40B4-BE49-F238E27FC236}">
                <a16:creationId xmlns:a16="http://schemas.microsoft.com/office/drawing/2014/main" id="{79666E92-BF84-C6B9-73BA-38D0DEE500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9678" y="6454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r>
              <a:rPr lang="nb-NO" dirty="0" err="1"/>
              <a:t>كيف</a:t>
            </a:r>
            <a:r>
              <a:rPr lang="nb-NO" dirty="0"/>
              <a:t> </a:t>
            </a:r>
            <a:r>
              <a:rPr lang="nb-NO" dirty="0" err="1"/>
              <a:t>تجيب</a:t>
            </a:r>
            <a:r>
              <a:rPr lang="nb-NO" dirty="0"/>
              <a:t> </a:t>
            </a:r>
            <a:r>
              <a:rPr lang="nb-NO" dirty="0" err="1"/>
              <a:t>على</a:t>
            </a:r>
            <a:r>
              <a:rPr lang="nb-NO" dirty="0"/>
              <a:t> </a:t>
            </a:r>
            <a:r>
              <a:rPr lang="nb-NO" dirty="0" err="1"/>
              <a:t>الاستبيان</a:t>
            </a:r>
            <a:r>
              <a:rPr lang="nb-NO" dirty="0"/>
              <a:t>  </a:t>
            </a:r>
            <a:br>
              <a:rPr dirty="0"/>
            </a:br>
            <a:r>
              <a:rPr lang="nb-NO" dirty="0"/>
              <a:t>الخطوات١-٤</a:t>
            </a:r>
            <a:endParaRPr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/>
          </a:p>
        </p:txBody>
      </p:sp>
      <p:pic>
        <p:nvPicPr>
          <p:cNvPr id="2" name="AR06">
            <a:hlinkClick r:id="" action="ppaction://media"/>
            <a:extLst>
              <a:ext uri="{FF2B5EF4-FFF2-40B4-BE49-F238E27FC236}">
                <a16:creationId xmlns:a16="http://schemas.microsoft.com/office/drawing/2014/main" id="{2008E8FE-2BEE-0B6C-02F5-418F3B7B13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01349" y="7065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t>الخطوة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AE" dirty="0"/>
              <a:t>الوصول إلى الاستبيان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•تحتاج إلى رابط الاستبيان أو رمز 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QR</a:t>
            </a:r>
          </a:p>
          <a:p>
            <a:pPr marL="0" indent="0">
              <a:buNone/>
            </a:pPr>
            <a:r>
              <a:rPr lang="ar-AE" dirty="0"/>
              <a:t>ستتلقى رابط الاستبيان أو رمز</a:t>
            </a:r>
            <a:r>
              <a:rPr lang="nb-NO" dirty="0"/>
              <a:t> </a:t>
            </a:r>
            <a:r>
              <a:rPr lang="ar-AE" dirty="0"/>
              <a:t>من </a:t>
            </a:r>
            <a:r>
              <a:rPr lang="nb-NO" dirty="0" err="1"/>
              <a:t>البلدية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/>
              <a:t>QR </a:t>
            </a:r>
            <a:endParaRPr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AR07">
            <a:hlinkClick r:id="" action="ppaction://media"/>
            <a:extLst>
              <a:ext uri="{FF2B5EF4-FFF2-40B4-BE49-F238E27FC236}">
                <a16:creationId xmlns:a16="http://schemas.microsoft.com/office/drawing/2014/main" id="{73E397F9-CF99-F2AC-4B64-252F2B37A3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66068" y="7351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t>الخطوة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err="1"/>
              <a:t>بدء</a:t>
            </a:r>
            <a:r>
              <a:rPr lang="nb-NO" dirty="0"/>
              <a:t> </a:t>
            </a:r>
            <a:r>
              <a:rPr lang="nb-NO" dirty="0" err="1"/>
              <a:t>الاستبيان</a:t>
            </a:r>
            <a:r>
              <a:rPr lang="nb-NO" dirty="0"/>
              <a:t>
.</a:t>
            </a:r>
            <a:r>
              <a:rPr lang="nb-NO" dirty="0" err="1"/>
              <a:t>استخدم</a:t>
            </a:r>
            <a:r>
              <a:rPr lang="nb-NO" dirty="0"/>
              <a:t> </a:t>
            </a:r>
            <a:r>
              <a:rPr lang="nb-NO" dirty="0" err="1"/>
              <a:t>رابط</a:t>
            </a:r>
            <a:r>
              <a:rPr lang="nb-NO" dirty="0"/>
              <a:t> </a:t>
            </a:r>
            <a:r>
              <a:rPr lang="nb-NO" dirty="0" err="1"/>
              <a:t>الاستبيان</a:t>
            </a:r>
            <a:r>
              <a:rPr lang="nb-NO" dirty="0"/>
              <a:t> </a:t>
            </a:r>
            <a:r>
              <a:rPr lang="nb-NO" dirty="0" err="1"/>
              <a:t>أو</a:t>
            </a:r>
            <a:r>
              <a:rPr lang="nb-NO" dirty="0"/>
              <a:t> </a:t>
            </a:r>
            <a:r>
              <a:rPr lang="nb-NO" dirty="0" err="1"/>
              <a:t>رمز</a:t>
            </a:r>
            <a:r>
              <a:rPr lang="nb-NO" dirty="0"/>
              <a:t> </a:t>
            </a:r>
            <a:r>
              <a:rPr lang="nb-NO" dirty="0" err="1"/>
              <a:t>الاستجابة</a:t>
            </a:r>
            <a:r>
              <a:rPr lang="nb-NO" dirty="0"/>
              <a:t> </a:t>
            </a:r>
            <a:r>
              <a:rPr lang="nb-NO" dirty="0" err="1"/>
              <a:t>السريع</a:t>
            </a:r>
            <a:r>
              <a:rPr lang="nb-NO" dirty="0"/>
              <a:t>
</a:t>
            </a:r>
            <a:r>
              <a:rPr lang="nb-NO" dirty="0" err="1"/>
              <a:t>انقر</a:t>
            </a:r>
            <a:r>
              <a:rPr lang="nb-NO" dirty="0"/>
              <a:t> </a:t>
            </a:r>
            <a:r>
              <a:rPr lang="nb-NO" dirty="0" err="1"/>
              <a:t>على</a:t>
            </a:r>
            <a:r>
              <a:rPr lang="nb-NO" dirty="0"/>
              <a:t> </a:t>
            </a:r>
            <a:r>
              <a:rPr lang="nb-NO" dirty="0" err="1"/>
              <a:t>الرابط</a:t>
            </a:r>
            <a:r>
              <a:rPr lang="nb-NO" dirty="0"/>
              <a:t> </a:t>
            </a:r>
            <a:r>
              <a:rPr lang="nb-NO" dirty="0" err="1"/>
              <a:t>أو</a:t>
            </a:r>
            <a:r>
              <a:rPr lang="nb-NO" dirty="0"/>
              <a:t> </a:t>
            </a:r>
            <a:r>
              <a:rPr lang="nb-NO" dirty="0" err="1"/>
              <a:t>امسح</a:t>
            </a:r>
            <a:r>
              <a:rPr lang="nb-NO" dirty="0"/>
              <a:t> </a:t>
            </a:r>
            <a:r>
              <a:rPr lang="nb-NO" dirty="0" err="1"/>
              <a:t>رمز</a:t>
            </a:r>
            <a:r>
              <a:rPr lang="nb-NO" dirty="0"/>
              <a:t> </a:t>
            </a:r>
            <a:r>
              <a:rPr lang="nb-NO" dirty="0" err="1"/>
              <a:t>الاستجابة</a:t>
            </a:r>
            <a:r>
              <a:rPr lang="nb-NO" dirty="0"/>
              <a:t> </a:t>
            </a:r>
            <a:r>
              <a:rPr lang="nb-NO" dirty="0" err="1"/>
              <a:t>السريعة</a:t>
            </a:r>
            <a:r>
              <a:rPr lang="nb-NO" dirty="0"/>
              <a:t> (QR). </a:t>
            </a:r>
            <a:endParaRPr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AR08">
            <a:hlinkClick r:id="" action="ppaction://media"/>
            <a:extLst>
              <a:ext uri="{FF2B5EF4-FFF2-40B4-BE49-F238E27FC236}">
                <a16:creationId xmlns:a16="http://schemas.microsoft.com/office/drawing/2014/main" id="{31EFEBF9-0268-4A5C-172C-059FAD0274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42026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t>الخطوة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AE" dirty="0"/>
              <a:t>اختيار اللغة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اختر اللغة التي ترغب في استخدامها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يمكنك تغيير اللغة أثناء الاستبيان</a:t>
            </a:r>
            <a:endParaRPr lang="nb-NO" dirty="0"/>
          </a:p>
          <a:p>
            <a:pPr marL="0" indent="0">
              <a:buNone/>
            </a:pPr>
            <a:r>
              <a:rPr lang="ar-AE" dirty="0"/>
              <a:t>بعد اختيار اللغة اضغط على «التالي»</a:t>
            </a:r>
            <a:endParaRPr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AR09">
            <a:hlinkClick r:id="" action="ppaction://media"/>
            <a:extLst>
              <a:ext uri="{FF2B5EF4-FFF2-40B4-BE49-F238E27FC236}">
                <a16:creationId xmlns:a16="http://schemas.microsoft.com/office/drawing/2014/main" id="{94908576-ED1B-B520-60EF-EA2E8A19B9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19859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t>الخطوة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668584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err="1"/>
              <a:t>الإجابة</a:t>
            </a:r>
            <a:r>
              <a:rPr lang="nb-NO" dirty="0"/>
              <a:t> </a:t>
            </a:r>
            <a:r>
              <a:rPr lang="nb-NO" dirty="0" err="1"/>
              <a:t>عن</a:t>
            </a:r>
            <a:r>
              <a:rPr lang="nb-NO" dirty="0"/>
              <a:t> </a:t>
            </a:r>
            <a:r>
              <a:rPr lang="nb-NO" dirty="0" err="1"/>
              <a:t>الأسئلة</a:t>
            </a:r>
            <a:endParaRPr lang="nb-NO" dirty="0"/>
          </a:p>
          <a:p>
            <a:pPr marL="0" indent="0">
              <a:buNone/>
            </a:pPr>
            <a:r>
              <a:rPr lang="nb-NO" dirty="0" err="1"/>
              <a:t>اقرأ</a:t>
            </a:r>
            <a:r>
              <a:rPr lang="nb-NO" dirty="0"/>
              <a:t> </a:t>
            </a:r>
            <a:r>
              <a:rPr lang="nb-NO" dirty="0" err="1"/>
              <a:t>السؤال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
</a:t>
            </a:r>
            <a:r>
              <a:rPr lang="nb-NO" dirty="0" err="1"/>
              <a:t>اضغط</a:t>
            </a:r>
            <a:r>
              <a:rPr lang="nb-NO" dirty="0"/>
              <a:t> </a:t>
            </a:r>
            <a:r>
              <a:rPr lang="nb-NO" dirty="0" err="1"/>
              <a:t>على</a:t>
            </a:r>
            <a:r>
              <a:rPr lang="nb-NO" dirty="0"/>
              <a:t> </a:t>
            </a:r>
            <a:r>
              <a:rPr lang="nb-NO" dirty="0" err="1"/>
              <a:t>زر</a:t>
            </a:r>
            <a:r>
              <a:rPr lang="nb-NO" dirty="0"/>
              <a:t> </a:t>
            </a:r>
            <a:r>
              <a:rPr lang="nb-NO" dirty="0" err="1"/>
              <a:t>الاستماع</a:t>
            </a:r>
            <a:r>
              <a:rPr lang="nb-NO" dirty="0"/>
              <a:t> </a:t>
            </a:r>
            <a:r>
              <a:rPr lang="nb-NO" dirty="0" err="1"/>
              <a:t>للاستماع</a:t>
            </a:r>
            <a:r>
              <a:rPr lang="nb-NO" dirty="0"/>
              <a:t> </a:t>
            </a:r>
            <a:r>
              <a:rPr lang="nb-NO" dirty="0" err="1"/>
              <a:t>إلى</a:t>
            </a:r>
            <a:r>
              <a:rPr lang="nb-NO" dirty="0"/>
              <a:t> </a:t>
            </a:r>
            <a:r>
              <a:rPr lang="nb-NO" dirty="0" err="1"/>
              <a:t>السؤال</a:t>
            </a:r>
            <a:r>
              <a:rPr lang="nb-NO" dirty="0"/>
              <a:t> </a:t>
            </a:r>
            <a:r>
              <a:rPr lang="nb-NO" dirty="0" err="1"/>
              <a:t>وخيارات</a:t>
            </a:r>
            <a:r>
              <a:rPr lang="nb-NO" dirty="0"/>
              <a:t> </a:t>
            </a:r>
            <a:r>
              <a:rPr lang="nb-NO" dirty="0" err="1"/>
              <a:t>الإجابة</a:t>
            </a:r>
            <a:r>
              <a:rPr lang="nb-NO" dirty="0"/>
              <a:t>
</a:t>
            </a:r>
            <a:r>
              <a:rPr lang="nb-NO" dirty="0" err="1"/>
              <a:t>أدخل</a:t>
            </a:r>
            <a:r>
              <a:rPr lang="nb-NO" dirty="0"/>
              <a:t> </a:t>
            </a:r>
            <a:r>
              <a:rPr lang="nb-NO" dirty="0" err="1"/>
              <a:t>إجاب</a:t>
            </a:r>
            <a:r>
              <a:rPr lang="nb-NO" dirty="0"/>
              <a:t>
</a:t>
            </a:r>
            <a:r>
              <a:rPr lang="nb-NO" dirty="0" err="1"/>
              <a:t>ثم</a:t>
            </a:r>
            <a:r>
              <a:rPr lang="nb-NO" dirty="0"/>
              <a:t> </a:t>
            </a:r>
            <a:r>
              <a:rPr lang="nb-NO" dirty="0" err="1"/>
              <a:t>اضغط</a:t>
            </a:r>
            <a:r>
              <a:rPr lang="nb-NO" dirty="0"/>
              <a:t> </a:t>
            </a:r>
            <a:r>
              <a:rPr lang="nb-NO" dirty="0" err="1"/>
              <a:t>على</a:t>
            </a:r>
            <a:r>
              <a:rPr lang="nb-NO" dirty="0"/>
              <a:t> «</a:t>
            </a:r>
            <a:r>
              <a:rPr lang="nb-NO" dirty="0" err="1"/>
              <a:t>التالي</a:t>
            </a:r>
            <a:r>
              <a:rPr lang="nb-NO" dirty="0"/>
              <a:t>»</a:t>
            </a:r>
            <a:endParaRPr lang="ar-AE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2657" y="385308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AR10">
            <a:hlinkClick r:id="" action="ppaction://media"/>
            <a:extLst>
              <a:ext uri="{FF2B5EF4-FFF2-40B4-BE49-F238E27FC236}">
                <a16:creationId xmlns:a16="http://schemas.microsoft.com/office/drawing/2014/main" id="{EEF9BDF4-8F03-D17C-8930-7F20223AAA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90073" y="36785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شكرًا لمشاركتك</a:t>
            </a:r>
          </a:p>
        </p:txBody>
      </p:sp>
      <p:pic>
        <p:nvPicPr>
          <p:cNvPr id="2" name="AR11">
            <a:hlinkClick r:id="" action="ppaction://media"/>
            <a:extLst>
              <a:ext uri="{FF2B5EF4-FFF2-40B4-BE49-F238E27FC236}">
                <a16:creationId xmlns:a16="http://schemas.microsoft.com/office/drawing/2014/main" id="{C61BE350-30EA-D9B1-6837-934BEB7760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82703" y="6547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93F09D-1E1C-47EC-A6D9-BA6886D6780D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FEF7FA-B1C1-40D0-A8AB-772D5887517B}"/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5468</TotalTime>
  <Words>229</Words>
  <Application>Microsoft Macintosh PowerPoint</Application>
  <PresentationFormat>Widescreen</PresentationFormat>
  <Paragraphs>39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الاستبيان الوطني للمشاركين في تعليم اللغة النرويجية والمعرفة المجتمعية والبرنامج التمهيدي
دليل المشاركين</vt:lpstr>
      <vt:lpstr>مواضيع الاستبيان</vt:lpstr>
      <vt:lpstr>لماذا ينبغي أن تشارك؟</vt:lpstr>
      <vt:lpstr>حول الاستبيان الوطني</vt:lpstr>
      <vt:lpstr>PowerPoint-presentasjon</vt:lpstr>
      <vt:lpstr>كيف تجيب على الاستبيان   الخطوات١-٤</vt:lpstr>
      <vt:lpstr>الخطوة 1</vt:lpstr>
      <vt:lpstr>الخطوة 2</vt:lpstr>
      <vt:lpstr>الخطوة 3</vt:lpstr>
      <vt:lpstr>الخطوة 4</vt:lpstr>
      <vt:lpstr>شكرًا لمشاركتك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Amar Fares</dc:creator>
  <cp:lastModifiedBy>Amalie Agerup</cp:lastModifiedBy>
  <cp:revision>13</cp:revision>
  <dcterms:created xsi:type="dcterms:W3CDTF">2026-08-19T23:04:31Z</dcterms:created>
  <dcterms:modified xsi:type="dcterms:W3CDTF">2026-08-31T08:00:43Z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