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85" r:id="rId6"/>
    <p:sldId id="258" r:id="rId7"/>
    <p:sldId id="279" r:id="rId8"/>
    <p:sldId id="264" r:id="rId9"/>
    <p:sldId id="262" r:id="rId10"/>
    <p:sldId id="274" r:id="rId11"/>
    <p:sldId id="277" r:id="rId12"/>
    <p:sldId id="278" r:id="rId13"/>
    <p:sldId id="275" r:id="rId14"/>
    <p:sldId id="28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DD00845-9BB1-B973-8369-E491C0C1CF96}" name="Anne Edman" initials="AE" userId="S::aed@imdi.no::4f4cdd69-1cb0-49a0-b169-a5c187e0e4e0" providerId="AD"/>
  <p188:author id="{44B20375-5C40-2A3F-5D26-A76A935D1F18}" name="Anniken Lund" initials="AL" userId="S::anlu@imdi.no::7101928e-5251-40d4-82b0-0416297204b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A450"/>
    <a:srgbClr val="F15540"/>
    <a:srgbClr val="1D7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66BA14-10DE-42C5-B34A-F1EF0F343C1B}" v="21" dt="2026-08-06T10:47:13.1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4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3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70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2ACDDD-9A9C-4130-84DA-C87A10533B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6ADFD6-72F8-4544-96E2-3530B1F95C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D398A-9EF8-4D81-8B0C-60066F9ED5B1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4E126-AB0D-46A5-8ACF-C96D1A8151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9E42C2-CECB-4B84-A138-29F430E236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8D409-CDB9-4FCF-AA45-0E4F0D53D7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321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0A708-8AF0-4E26-B650-9C0500854048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6E99D-3872-4DA5-A34E-EE9E227352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38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4">
            <a:extLst>
              <a:ext uri="{FF2B5EF4-FFF2-40B4-BE49-F238E27FC236}">
                <a16:creationId xmlns:a16="http://schemas.microsoft.com/office/drawing/2014/main" id="{74235C1C-D1CD-4484-A955-FACD10C29B2A}"/>
              </a:ext>
            </a:extLst>
          </p:cNvPr>
          <p:cNvGrpSpPr/>
          <p:nvPr userDrawn="1"/>
        </p:nvGrpSpPr>
        <p:grpSpPr>
          <a:xfrm>
            <a:off x="3930766" y="9625"/>
            <a:ext cx="8261237" cy="6858000"/>
            <a:chOff x="3930766" y="-2"/>
            <a:chExt cx="8261237" cy="6858001"/>
          </a:xfrm>
          <a:solidFill>
            <a:srgbClr val="55B15A"/>
          </a:solidFill>
        </p:grpSpPr>
        <p:sp>
          <p:nvSpPr>
            <p:cNvPr id="8" name="Rettvinklet trekant 1">
              <a:extLst>
                <a:ext uri="{FF2B5EF4-FFF2-40B4-BE49-F238E27FC236}">
                  <a16:creationId xmlns:a16="http://schemas.microsoft.com/office/drawing/2014/main" id="{4FACB630-316D-4AF4-8AF0-0DFAD83A09F3}"/>
                </a:ext>
              </a:extLst>
            </p:cNvPr>
            <p:cNvSpPr/>
            <p:nvPr/>
          </p:nvSpPr>
          <p:spPr>
            <a:xfrm rot="16200000">
              <a:off x="4632385" y="-701620"/>
              <a:ext cx="6858000" cy="826123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Parallellogram 3">
              <a:extLst>
                <a:ext uri="{FF2B5EF4-FFF2-40B4-BE49-F238E27FC236}">
                  <a16:creationId xmlns:a16="http://schemas.microsoft.com/office/drawing/2014/main" id="{C2C1B6F7-F6EA-4B91-BBEE-6B9B71962712}"/>
                </a:ext>
              </a:extLst>
            </p:cNvPr>
            <p:cNvSpPr/>
            <p:nvPr/>
          </p:nvSpPr>
          <p:spPr>
            <a:xfrm>
              <a:off x="3930766" y="-2"/>
              <a:ext cx="8261234" cy="6858001"/>
            </a:xfrm>
            <a:prstGeom prst="parallelogram">
              <a:avLst>
                <a:gd name="adj" fmla="val 10031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0" y="4782804"/>
            <a:ext cx="2652063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8350" y="6151395"/>
            <a:ext cx="1106103" cy="2775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3D791D1C-7BA2-4313-A2FD-FF1A2E30F5BD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49705" y="6161019"/>
            <a:ext cx="4114800" cy="277548"/>
          </a:xfr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5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ide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9E81D2E-9113-4A8C-A70E-FA4E973D6D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1" y="4782804"/>
            <a:ext cx="2353680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75446" y="6151395"/>
            <a:ext cx="1106103" cy="277548"/>
          </a:xfrm>
        </p:spPr>
        <p:txBody>
          <a:bodyPr anchor="b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E880191-29CE-4DEB-B836-915FCC56DC46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27107" y="6161019"/>
            <a:ext cx="1264494" cy="277548"/>
          </a:xfrm>
        </p:spPr>
        <p:txBody>
          <a:bodyPr anchor="b"/>
          <a:lstStyle>
            <a:lvl1pPr algn="r"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66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134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6199350" cy="59281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19935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pic>
        <p:nvPicPr>
          <p:cNvPr id="7" name="Plassholder for bilde 4">
            <a:extLst>
              <a:ext uri="{FF2B5EF4-FFF2-40B4-BE49-F238E27FC236}">
                <a16:creationId xmlns:a16="http://schemas.microsoft.com/office/drawing/2014/main" id="{5AC6DA34-EB9B-4DF5-BC4A-1F94FAE9FB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9" r="22699"/>
          <a:stretch>
            <a:fillRect/>
          </a:stretch>
        </p:blipFill>
        <p:spPr>
          <a:xfrm>
            <a:off x="7435516" y="1028700"/>
            <a:ext cx="3852338" cy="4702797"/>
          </a:xfrm>
          <a:prstGeom prst="rect">
            <a:avLst/>
          </a:prstGeom>
        </p:spPr>
      </p:pic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E77BACAA-9F22-4112-BAA6-D197E82C86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35516" y="1028700"/>
            <a:ext cx="3852338" cy="4702797"/>
          </a:xfr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304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 err="1"/>
              <a:t>Text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049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tile tx="0" ty="0" sx="64000" sy="64000" flip="none" algn="tl"/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2481" y="895483"/>
            <a:ext cx="5067036" cy="5067037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2EFED"/>
          </a:solidFill>
        </p:spPr>
        <p:txBody>
          <a:bodyPr wrap="square" lIns="180000" tIns="0" rIns="180000" anchor="ctr">
            <a:noAutofit/>
          </a:bodyPr>
          <a:lstStyle>
            <a:lvl1pPr algn="ctr">
              <a:defRPr sz="3200">
                <a:solidFill>
                  <a:srgbClr val="50A450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291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D9AE0C1D-EA12-460C-B6EA-71E3094743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028699"/>
            <a:ext cx="5812000" cy="479970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Tahoma" panose="020B0604030504040204" pitchFamily="34" charset="0"/>
              <a:buChar char="​"/>
              <a:defRPr>
                <a:solidFill>
                  <a:srgbClr val="50A450"/>
                </a:solidFill>
              </a:defRPr>
            </a:lvl1pPr>
            <a:lvl2pPr marL="0" indent="0">
              <a:buFont typeface="Tahoma" panose="020B0604030504040204" pitchFamily="34" charset="0"/>
              <a:buChar char="​"/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 marL="625475" indent="0">
              <a:buNone/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5741422-B070-4D4B-B811-0F4647A1CD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83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837310" y="392990"/>
            <a:ext cx="6072020" cy="6091070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15540"/>
          </a:solidFill>
        </p:spPr>
        <p:txBody>
          <a:bodyPr wrap="square" lIns="180000" tIns="0" rIns="180000" anchor="ctr">
            <a:noAutofit/>
          </a:bodyPr>
          <a:lstStyle>
            <a:lvl1pPr algn="ctr">
              <a:lnSpc>
                <a:spcPct val="130000"/>
              </a:lnSpc>
              <a:spcBef>
                <a:spcPts val="1800"/>
              </a:spcBef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23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69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6E0B8-9F2C-4AFA-A59B-B2863BB28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2B97A7B-A5EF-4DCC-932C-711D79047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A54890E-2857-419E-992E-0590AC4CAD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465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2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477B1-DC0E-4F2C-9945-DC3E53827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911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55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4CFD9B-417D-402F-B5B7-A328F6D00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55382-8294-4462-98B2-B7A2C0B7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2084400"/>
            <a:ext cx="10515600" cy="37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0DCF5-970F-48CF-A36B-29C8AB1A4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2000" y="6094602"/>
            <a:ext cx="1595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BCB71-BED2-4928-A296-E9ECC88A8663}" type="datetime1">
              <a:rPr lang="nb-NO" smtClean="0"/>
              <a:t>31.08.2026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DC874-51D6-4D81-974D-9EBB430A7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66059" y="6094602"/>
            <a:ext cx="5516881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Sted -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66764-CA53-4227-8508-E95A37FC6B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61400" y="6094602"/>
            <a:ext cx="1498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B43C5-204C-4D8A-BABE-F6F9894F82C6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Bilde 9">
            <a:extLst>
              <a:ext uri="{FF2B5EF4-FFF2-40B4-BE49-F238E27FC236}">
                <a16:creationId xmlns:a16="http://schemas.microsoft.com/office/drawing/2014/main" id="{4415C606-CDE5-411C-8F5C-FC8903CDCD9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459" y="6007583"/>
            <a:ext cx="1095459" cy="47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8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2" r:id="rId4"/>
    <p:sldLayoutId id="2147483661" r:id="rId5"/>
    <p:sldLayoutId id="2147483651" r:id="rId6"/>
    <p:sldLayoutId id="2147483665" r:id="rId7"/>
    <p:sldLayoutId id="2147483663" r:id="rId8"/>
    <p:sldLayoutId id="2147483664" r:id="rId9"/>
    <p:sldLayoutId id="2147483652" r:id="rId10"/>
    <p:sldLayoutId id="2147483654" r:id="rId11"/>
    <p:sldLayoutId id="214748365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00" indent="-356400" algn="l" defTabSz="914400" rtl="0" eaLnBrk="1" latinLnBrk="0" hangingPunct="1">
        <a:lnSpc>
          <a:spcPct val="130000"/>
        </a:lnSpc>
        <a:spcBef>
          <a:spcPts val="1800"/>
        </a:spcBef>
        <a:buClr>
          <a:srgbClr val="FF523B"/>
        </a:buClr>
        <a:buSzPct val="80000"/>
        <a:buFontTx/>
        <a:buBlip>
          <a:blip r:embed="rId1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97600" indent="-25560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8525" indent="-27305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57300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16075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image" Target="../media/image13.jp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2.png"/><Relationship Id="rId5" Type="http://schemas.openxmlformats.org/officeDocument/2006/relationships/image" Target="../media/image14.jp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2.png"/><Relationship Id="rId5" Type="http://schemas.openxmlformats.org/officeDocument/2006/relationships/image" Target="../media/image16.jp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2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2.png"/><Relationship Id="rId5" Type="http://schemas.openxmlformats.org/officeDocument/2006/relationships/image" Target="../media/image10.jp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CF401-1027-4CC7-9657-26F8D6D97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257" y="1332552"/>
            <a:ext cx="6028849" cy="2531236"/>
          </a:xfrm>
        </p:spPr>
        <p:txBody>
          <a:bodyPr>
            <a:normAutofit/>
          </a:bodyPr>
          <a:lstStyle/>
          <a:p>
            <a:pPr algn="r" rtl="1"/>
            <a:b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a-IR" dirty="0">
                <a:latin typeface="Times New Roman" panose="02020603050405020304" pitchFamily="18" charset="0"/>
                <a:cs typeface="Times New Roman" panose="02020603050405020304" pitchFamily="18" charset="0"/>
              </a:rPr>
              <a:t>نظرسنجی ملی کاربران </a:t>
            </a:r>
            <a:r>
              <a:rPr lang="ar-IQ" dirty="0">
                <a:latin typeface="Times New Roman" panose="02020603050405020304" pitchFamily="18" charset="0"/>
                <a:cs typeface="Times New Roman" panose="02020603050405020304" pitchFamily="18" charset="0"/>
              </a:rPr>
              <a:t>برای </a:t>
            </a:r>
            <a:r>
              <a:rPr lang="fa-I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شرکت‌کنند</a:t>
            </a:r>
            <a:r>
              <a:rPr lang="ar-IQ" dirty="0">
                <a:latin typeface="Times New Roman" panose="02020603050405020304" pitchFamily="18" charset="0"/>
                <a:cs typeface="Times New Roman" panose="02020603050405020304" pitchFamily="18" charset="0"/>
              </a:rPr>
              <a:t>گان</a:t>
            </a:r>
            <a:r>
              <a:rPr lang="fa-I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در آموزش زبان نروژی، </a:t>
            </a:r>
            <a:r>
              <a:rPr lang="ar-IQ" dirty="0">
                <a:latin typeface="Times New Roman" panose="02020603050405020304" pitchFamily="18" charset="0"/>
                <a:cs typeface="Times New Roman" panose="02020603050405020304" pitchFamily="18" charset="0"/>
              </a:rPr>
              <a:t>تعلیمات</a:t>
            </a:r>
            <a:r>
              <a:rPr lang="fa-I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اجتماعی و برنامه‌ مقدماتی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EF405E-C84C-4955-B18C-F036B439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9223" y="4092522"/>
            <a:ext cx="3963740" cy="1074701"/>
          </a:xfrm>
        </p:spPr>
        <p:txBody>
          <a:bodyPr/>
          <a:lstStyle/>
          <a:p>
            <a:pPr algn="r" rtl="1">
              <a:lnSpc>
                <a:spcPct val="100000"/>
              </a:lnSpc>
              <a:spcBef>
                <a:spcPts val="1200"/>
              </a:spcBef>
            </a:pPr>
            <a:r>
              <a:rPr lang="fa-IR" sz="2000" dirty="0"/>
              <a:t>راهنمایی برای شرکت‌کنندگان</a:t>
            </a:r>
            <a:endParaRPr lang="nn-NO" sz="18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7929DC8-FC3D-B019-9073-1E9D2C2166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456" y="362976"/>
            <a:ext cx="2442584" cy="969576"/>
          </a:xfrm>
          <a:prstGeom prst="rect">
            <a:avLst/>
          </a:prstGeom>
        </p:spPr>
      </p:pic>
      <p:pic>
        <p:nvPicPr>
          <p:cNvPr id="4" name="A_1">
            <a:hlinkClick r:id="" action="ppaction://media"/>
            <a:extLst>
              <a:ext uri="{FF2B5EF4-FFF2-40B4-BE49-F238E27FC236}">
                <a16:creationId xmlns:a16="http://schemas.microsoft.com/office/drawing/2014/main" id="{62BB2031-5DB7-D45B-B1C2-B0917BF83B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83671" y="51975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05F51-E7F6-028D-6A8D-E7C359959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0DC56E-D60D-424A-9702-5FE66BE59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pPr algn="r" rtl="1"/>
            <a:r>
              <a:rPr lang="fa-IR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موضوعات </a:t>
            </a:r>
            <a:r>
              <a:rPr lang="ar-IQ" dirty="0">
                <a:latin typeface="Times New Roman" panose="02020603050405020304" pitchFamily="18" charset="0"/>
                <a:cs typeface="Times New Roman" panose="02020603050405020304" pitchFamily="18" charset="0"/>
              </a:rPr>
              <a:t>نظرسنجی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069A1BB1-FCDA-7CA7-4DF2-E644A79857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5683CA28-8C42-CD41-8FFB-69C7CB0EC9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27" y="2084400"/>
            <a:ext cx="4460109" cy="2965120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30220111-2169-65DC-17EF-64B96E337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5465" y="1980876"/>
            <a:ext cx="6980400" cy="4184320"/>
          </a:xfrm>
        </p:spPr>
        <p:txBody>
          <a:bodyPr>
            <a:normAutofit/>
          </a:bodyPr>
          <a:lstStyle/>
          <a:p>
            <a:pPr marL="0" indent="0" algn="r" rtl="1">
              <a:lnSpc>
                <a:spcPct val="120000"/>
              </a:lnSpc>
              <a:spcBef>
                <a:spcPts val="1200"/>
              </a:spcBef>
              <a:buNone/>
            </a:pPr>
            <a:r>
              <a:rPr lang="fa-I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شما به سوالاتی در مورد آنچه که در مو</a:t>
            </a:r>
            <a:r>
              <a:rPr lang="ar-IQ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</a:t>
            </a:r>
            <a:r>
              <a:rPr lang="fa-I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رد </a:t>
            </a:r>
            <a:r>
              <a:rPr lang="ar-IQ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زیر </a:t>
            </a:r>
            <a:r>
              <a:rPr lang="fa-I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فکر می‌کنید</a:t>
            </a:r>
            <a:endParaRPr lang="ar-IQ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 rtl="1">
              <a:lnSpc>
                <a:spcPct val="120000"/>
              </a:lnSpc>
              <a:spcBef>
                <a:spcPts val="1200"/>
              </a:spcBef>
              <a:buNone/>
            </a:pPr>
            <a:r>
              <a:rPr lang="fa-I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پاسخ می‌دهید:</a:t>
            </a:r>
            <a:endParaRPr lang="ar-IQ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 rtl="1">
              <a:lnSpc>
                <a:spcPct val="120000"/>
              </a:lnSpc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آموزش زبان نروژی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 rtl="1">
              <a:lnSpc>
                <a:spcPct val="120000"/>
              </a:lnSpc>
              <a:buNone/>
            </a:pPr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برنامە مقدماتی </a:t>
            </a:r>
            <a:r>
              <a:rPr lang="ar-IQ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nb-N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introduksjon</a:t>
            </a:r>
            <a:r>
              <a:rPr lang="ar-IQ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 rtl="1">
              <a:lnSpc>
                <a:spcPct val="120000"/>
              </a:lnSpc>
              <a:buNone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 rtl="1">
              <a:lnSpc>
                <a:spcPct val="120000"/>
              </a:lnSpc>
              <a:buNone/>
            </a:pP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گزینه‌های پاسخ ثابتی برای انتخاب شما وجود دارد.</a:t>
            </a:r>
            <a:endParaRPr lang="en-GB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A_2">
            <a:hlinkClick r:id="" action="ppaction://media"/>
            <a:extLst>
              <a:ext uri="{FF2B5EF4-FFF2-40B4-BE49-F238E27FC236}">
                <a16:creationId xmlns:a16="http://schemas.microsoft.com/office/drawing/2014/main" id="{68F72B66-A8B0-6AA6-B5CA-FB08821745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24828" y="634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84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76CC-6238-48AE-8300-D552AD566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pPr algn="r" rtl="1"/>
            <a:r>
              <a:rPr lang="fa-IR" dirty="0">
                <a:latin typeface="Times New Roman" panose="02020603050405020304" pitchFamily="18" charset="0"/>
                <a:cs typeface="Times New Roman" panose="02020603050405020304" pitchFamily="18" charset="0"/>
              </a:rPr>
              <a:t>چرا باید شرکت کنید؟</a:t>
            </a:r>
            <a:endParaRPr lang="nb-NO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8D649-9133-4463-9774-2913D0A78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0198" y="2084400"/>
            <a:ext cx="5519153" cy="2720682"/>
          </a:xfrm>
        </p:spPr>
        <p:txBody>
          <a:bodyPr>
            <a:normAutofit/>
          </a:bodyPr>
          <a:lstStyle/>
          <a:p>
            <a:pPr marL="356235" indent="-356235" algn="r" rtl="1">
              <a:spcAft>
                <a:spcPts val="600"/>
              </a:spcAft>
            </a:pP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ما می‌خواهیم نظر شما را در مورد</a:t>
            </a:r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این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آموزش بدانیم تا بتوانیم </a:t>
            </a:r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این فرصت‌ها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را بهبود بخشیم.</a:t>
            </a:r>
            <a:endParaRPr lang="ar-IQ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6235" indent="-356235" algn="r" rtl="1">
              <a:spcAft>
                <a:spcPts val="600"/>
              </a:spcAft>
            </a:pP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شهرداری از تجربیات شما مطلع می‌شود</a:t>
            </a:r>
            <a:endParaRPr lang="ar-IQ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6235" indent="-356235" algn="r" rtl="1">
              <a:spcAft>
                <a:spcPts val="600"/>
              </a:spcAft>
            </a:pP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شهرداری می‌تواند فرصت‌های آموزشی بهتری فراهم کند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A4A4B2C-AB41-0F50-DBAC-0529A4DFB6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C873AE0-341B-DA42-6879-38F619E31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430" y="2084400"/>
            <a:ext cx="4683237" cy="3122158"/>
          </a:xfrm>
          <a:prstGeom prst="rect">
            <a:avLst/>
          </a:prstGeom>
        </p:spPr>
      </p:pic>
      <p:pic>
        <p:nvPicPr>
          <p:cNvPr id="5" name="A_3">
            <a:hlinkClick r:id="" action="ppaction://media"/>
            <a:extLst>
              <a:ext uri="{FF2B5EF4-FFF2-40B4-BE49-F238E27FC236}">
                <a16:creationId xmlns:a16="http://schemas.microsoft.com/office/drawing/2014/main" id="{033BB71C-1A82-4E45-9834-810FBAE467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93732" y="634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3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F923A-CB9B-3108-B912-7F62CF7AB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DF9C8-AC3C-65E7-5033-85228F30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pPr algn="r" rtl="1"/>
            <a:r>
              <a:rPr lang="fa-IR" dirty="0">
                <a:latin typeface="Times New Roman" panose="02020603050405020304" pitchFamily="18" charset="0"/>
                <a:cs typeface="Times New Roman" panose="02020603050405020304" pitchFamily="18" charset="0"/>
              </a:rPr>
              <a:t>درباره نظرسنجی ملی کاربران</a:t>
            </a:r>
            <a:endParaRPr lang="nb-NO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75F02-5B5A-CE7D-704F-FA59A8302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967388" cy="2344165"/>
          </a:xfrm>
        </p:spPr>
        <p:txBody>
          <a:bodyPr>
            <a:normAutofit/>
          </a:bodyPr>
          <a:lstStyle/>
          <a:p>
            <a:pPr algn="r" rtl="1"/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این نظرسنجی ناشناس و داوطلبانه است.</a:t>
            </a:r>
            <a:endParaRPr lang="ar-IQ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تکمیل نظرسنجی تقریباً </a:t>
            </a:r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٢٠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تا </a:t>
            </a:r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٤٠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دقیقه طول می‌کشد.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به زبان‌های مختلف ب</a:t>
            </a:r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صورت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متن</a:t>
            </a:r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ی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و </a:t>
            </a:r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صوتی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موجود است</a:t>
            </a:r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Bilde 7" descr="Arbeider ved hjelp av nettbrett">
            <a:extLst>
              <a:ext uri="{FF2B5EF4-FFF2-40B4-BE49-F238E27FC236}">
                <a16:creationId xmlns:a16="http://schemas.microsoft.com/office/drawing/2014/main" id="{87EE6876-8BEC-7613-1057-ACFC5EF456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374" y="2084400"/>
            <a:ext cx="4961100" cy="3309155"/>
          </a:xfrm>
          <a:prstGeom prst="rect">
            <a:avLst/>
          </a:prstGeom>
          <a:noFill/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22BC875F-7EAA-B681-AAC3-A36D6DB421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5" name="A_4">
            <a:hlinkClick r:id="" action="ppaction://media"/>
            <a:extLst>
              <a:ext uri="{FF2B5EF4-FFF2-40B4-BE49-F238E27FC236}">
                <a16:creationId xmlns:a16="http://schemas.microsoft.com/office/drawing/2014/main" id="{1A1CE310-44B3-4F5A-FD8E-4E30F29869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75207" y="634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9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570A5-0141-4E98-943D-BA4AF4247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378" y="2084400"/>
            <a:ext cx="6611478" cy="3160460"/>
          </a:xfrm>
        </p:spPr>
        <p:txBody>
          <a:bodyPr>
            <a:normAutofit/>
          </a:bodyPr>
          <a:lstStyle/>
          <a:p>
            <a:pPr algn="r" rtl="1">
              <a:lnSpc>
                <a:spcPct val="120000"/>
              </a:lnSpc>
            </a:pPr>
            <a:r>
              <a:rPr lang="fa-IR" sz="2000" dirty="0"/>
              <a:t>شما باید به همه سوالات پاسخ دهید، اما می‌توانید یکی از گزینه‌های «نمی‌دانم» یا «نمی‌خواهم پاسخ دهم» را </a:t>
            </a:r>
            <a:r>
              <a:rPr lang="ar-IQ" sz="2000" dirty="0"/>
              <a:t>هم </a:t>
            </a:r>
            <a:r>
              <a:rPr lang="fa-IR" sz="2000" dirty="0"/>
              <a:t>انتخاب کنید.</a:t>
            </a:r>
            <a:endParaRPr lang="ar-IQ" sz="2000" dirty="0"/>
          </a:p>
          <a:p>
            <a:pPr algn="r" rtl="1">
              <a:lnSpc>
                <a:spcPct val="120000"/>
              </a:lnSpc>
            </a:pPr>
            <a:r>
              <a:rPr lang="fa-IR" sz="2000" dirty="0"/>
              <a:t>این نظرسنجی باید در یک جلسه</a:t>
            </a:r>
            <a:r>
              <a:rPr lang="ar-IQ" sz="2000" dirty="0"/>
              <a:t>/بار</a:t>
            </a:r>
            <a:r>
              <a:rPr lang="fa-IR" sz="2000" dirty="0"/>
              <a:t> انجام شود.</a:t>
            </a:r>
            <a:endParaRPr lang="ar-IQ" sz="2000" dirty="0"/>
          </a:p>
          <a:p>
            <a:pPr algn="r" rtl="1">
              <a:lnSpc>
                <a:spcPct val="120000"/>
              </a:lnSpc>
            </a:pPr>
            <a:r>
              <a:rPr lang="fa-IR" sz="2000" dirty="0"/>
              <a:t>برای رفتن به سوال</a:t>
            </a:r>
            <a:r>
              <a:rPr lang="ar-IQ" sz="2000" dirty="0"/>
              <a:t> دیگر</a:t>
            </a:r>
            <a:r>
              <a:rPr lang="fa-IR" sz="2000" dirty="0"/>
              <a:t>، روی </a:t>
            </a:r>
            <a:r>
              <a:rPr lang="ar-IQ" sz="2000" dirty="0"/>
              <a:t>دگمە </a:t>
            </a:r>
            <a:r>
              <a:rPr lang="fa-IR" sz="2000" dirty="0"/>
              <a:t>«بعدی» کلیک کنید.</a:t>
            </a:r>
            <a:endParaRPr lang="ar-IQ" sz="2000" dirty="0"/>
          </a:p>
          <a:p>
            <a:pPr algn="r" rtl="1">
              <a:lnSpc>
                <a:spcPct val="120000"/>
              </a:lnSpc>
            </a:pPr>
            <a:r>
              <a:rPr lang="fa-IR" sz="2000" dirty="0"/>
              <a:t>برای آشنایی با نحوه‌ی کار، می‌توانید ابتدا نسخه‌ی آزمایشی </a:t>
            </a:r>
            <a:r>
              <a:rPr lang="fa-IR" dirty="0"/>
              <a:t>(</a:t>
            </a:r>
            <a:r>
              <a:rPr lang="nb-NO" dirty="0"/>
              <a:t>Demo</a:t>
            </a:r>
            <a:r>
              <a:rPr lang="fa-IR" dirty="0"/>
              <a:t>)</a:t>
            </a:r>
            <a:r>
              <a:rPr lang="fa-IR" sz="2000" dirty="0"/>
              <a:t> را امتحان کنید.</a:t>
            </a:r>
            <a:endParaRPr lang="ar-IQ" sz="2000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B5E73653-C780-9E1B-406C-F26F680BF1EB}"/>
              </a:ext>
            </a:extLst>
          </p:cNvPr>
          <p:cNvSpPr txBox="1"/>
          <p:nvPr/>
        </p:nvSpPr>
        <p:spPr>
          <a:xfrm>
            <a:off x="5408762" y="645459"/>
            <a:ext cx="6021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اطلاعات قبل از </a:t>
            </a:r>
            <a:r>
              <a:rPr lang="ar-IQ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اینکە </a:t>
            </a:r>
            <a:r>
              <a:rPr lang="fa-I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به نظرسنجی</a:t>
            </a:r>
            <a:r>
              <a:rPr lang="ar-IQ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پاسخ</a:t>
            </a:r>
            <a:r>
              <a:rPr lang="ar-IQ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دهید</a:t>
            </a:r>
            <a:endParaRPr lang="nb-NO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906E0A6-A7BD-98BB-14FE-FECEC0EC4A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080" y="5911872"/>
            <a:ext cx="1615440" cy="64124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8EDFF25-3E81-8EE4-3395-A5EB98684C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46" y="2091070"/>
            <a:ext cx="4010588" cy="2675859"/>
          </a:xfrm>
          <a:prstGeom prst="rect">
            <a:avLst/>
          </a:prstGeom>
        </p:spPr>
      </p:pic>
      <p:pic>
        <p:nvPicPr>
          <p:cNvPr id="5" name="A_5">
            <a:hlinkClick r:id="" action="ppaction://media"/>
            <a:extLst>
              <a:ext uri="{FF2B5EF4-FFF2-40B4-BE49-F238E27FC236}">
                <a16:creationId xmlns:a16="http://schemas.microsoft.com/office/drawing/2014/main" id="{066EEB8F-C8E3-E2AA-D887-8BD23B9653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46440" y="80033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7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1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1B7E49D5-8271-4687-943D-DAB79F4BEC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5" b="10935"/>
          <a:stretch/>
        </p:blipFill>
        <p:spPr>
          <a:xfrm>
            <a:off x="32" y="0"/>
            <a:ext cx="12191936" cy="6858000"/>
          </a:xfr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FF41E49-8061-469F-B443-EA9CE934A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78722" y="0"/>
            <a:ext cx="4476981" cy="4249270"/>
          </a:xfrm>
        </p:spPr>
        <p:txBody>
          <a:bodyPr wrap="square" anchor="ctr">
            <a:normAutofit/>
          </a:bodyPr>
          <a:lstStyle/>
          <a:p>
            <a:pPr rtl="1"/>
            <a:br>
              <a:rPr lang="nb-NO" sz="2800" dirty="0"/>
            </a:br>
            <a:r>
              <a:rPr lang="fa-IR" sz="2800" dirty="0"/>
              <a:t>چ</a:t>
            </a:r>
            <a:r>
              <a:rPr lang="ar-IQ" sz="2800" dirty="0"/>
              <a:t>گونە</a:t>
            </a:r>
            <a:r>
              <a:rPr lang="fa-IR" sz="2800" dirty="0"/>
              <a:t> ب</a:t>
            </a:r>
            <a:r>
              <a:rPr lang="ar-IQ" sz="2800" dirty="0"/>
              <a:t>ە</a:t>
            </a:r>
            <a:br>
              <a:rPr lang="ar-IQ" sz="2800" dirty="0"/>
            </a:br>
            <a:r>
              <a:rPr lang="fa-IR" sz="2800" dirty="0"/>
              <a:t>نظرسنجی</a:t>
            </a:r>
            <a:r>
              <a:rPr lang="nb-NO" sz="2800" dirty="0"/>
              <a:t> </a:t>
            </a:r>
            <a:r>
              <a:rPr lang="fa-IR" sz="2800" dirty="0"/>
              <a:t>پاسخ می‌دهید؟</a:t>
            </a:r>
            <a:br>
              <a:rPr lang="nb-NO" sz="2800" dirty="0"/>
            </a:br>
            <a:r>
              <a:rPr lang="ar-IQ" sz="2800" dirty="0"/>
              <a:t>مرحلە ١-٤</a:t>
            </a:r>
            <a:br>
              <a:rPr lang="nb-NO" dirty="0"/>
            </a:br>
            <a:br>
              <a:rPr lang="nb-NO" dirty="0"/>
            </a:br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F0CCAAF-92C4-251D-79A9-16C564E1E3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335" y="6033605"/>
            <a:ext cx="2076841" cy="824395"/>
          </a:xfrm>
          <a:prstGeom prst="rect">
            <a:avLst/>
          </a:prstGeom>
        </p:spPr>
      </p:pic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07F2C54C-7552-25B7-3F8F-C69D1DA20C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91176" y="6205677"/>
            <a:ext cx="1098000" cy="480250"/>
          </a:xfrm>
          <a:ln>
            <a:solidFill>
              <a:srgbClr val="50A450"/>
            </a:solidFill>
          </a:ln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A_6">
            <a:hlinkClick r:id="" action="ppaction://media"/>
            <a:extLst>
              <a:ext uri="{FF2B5EF4-FFF2-40B4-BE49-F238E27FC236}">
                <a16:creationId xmlns:a16="http://schemas.microsoft.com/office/drawing/2014/main" id="{407E006E-A3A9-3DC3-47B2-ABD0562E97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50223" y="62458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8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0BA9C-37AC-CFA4-2163-1E87D3DBE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EB99E-9141-5D86-EE89-6B292F3E2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pPr algn="r" rtl="1"/>
            <a:r>
              <a:rPr lang="ar-IQ" dirty="0"/>
              <a:t>مرحلە ١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11FED-9E49-056E-F37C-49136F909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8044" y="2084400"/>
            <a:ext cx="6459555" cy="3950640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fa-I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دسترسی به نظرسنجی</a:t>
            </a:r>
            <a:endParaRPr lang="ar-IQ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شما به لینک پاسخ یا کد QR (کد دیجیتال) نیاز دارید</a:t>
            </a:r>
            <a:endParaRPr lang="ar-IQ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شما لینک پاسخ یا کد QR </a:t>
            </a:r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را 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از شهرداری دریافت خواهید کرد.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AAEAA95-953D-0FE5-79FB-8B6F86C35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5" name="A_7">
            <a:hlinkClick r:id="" action="ppaction://media"/>
            <a:extLst>
              <a:ext uri="{FF2B5EF4-FFF2-40B4-BE49-F238E27FC236}">
                <a16:creationId xmlns:a16="http://schemas.microsoft.com/office/drawing/2014/main" id="{BB9CDF7E-2610-8072-2D6C-4AA684D624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78727" y="809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2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0878D-550F-4272-4A59-1C9368B5C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627DB-318A-AF90-B7A8-90798455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pPr algn="r" rtl="1"/>
            <a:r>
              <a:rPr lang="ar-IQ" dirty="0"/>
              <a:t>مرحلە ٢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7E31B-DE50-7FF7-36F1-144D5270A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7932" y="2084400"/>
            <a:ext cx="7149666" cy="3744000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fa-IR" sz="2800" dirty="0"/>
              <a:t>شروع نظرسنجی</a:t>
            </a:r>
            <a:endParaRPr lang="ar-IQ" sz="2800" dirty="0"/>
          </a:p>
          <a:p>
            <a:pPr marL="0" indent="0">
              <a:buNone/>
            </a:pPr>
            <a:endParaRPr lang="nb-NO" sz="2000" dirty="0"/>
          </a:p>
          <a:p>
            <a:pPr algn="r" rtl="1"/>
            <a:r>
              <a:rPr lang="fa-IR" sz="2000" dirty="0"/>
              <a:t>از لینک پاسخ یا کد QR که از شهرداری دریافت کرده‌اید استفاده </a:t>
            </a:r>
            <a:r>
              <a:rPr lang="ar-IQ" sz="2000" dirty="0"/>
              <a:t>نمایید</a:t>
            </a:r>
            <a:r>
              <a:rPr lang="fa-IR" sz="2000" dirty="0"/>
              <a:t>.</a:t>
            </a:r>
            <a:endParaRPr lang="ar-IQ" sz="2000" dirty="0"/>
          </a:p>
          <a:p>
            <a:pPr algn="r" rtl="1"/>
            <a:r>
              <a:rPr lang="ar-IQ" sz="2000" dirty="0"/>
              <a:t>بر </a:t>
            </a:r>
            <a:r>
              <a:rPr lang="fa-IR" sz="2000" dirty="0"/>
              <a:t>روی لینک اشاره کنید، یا روی کد QR کلیک کنید یا آن را اسکن کنید</a:t>
            </a:r>
            <a:r>
              <a:rPr lang="ar-IQ" sz="2000" dirty="0"/>
              <a:t>.</a:t>
            </a:r>
            <a:endParaRPr lang="nb-NO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04440D2-A642-5AEF-0A90-084A13320F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115" y="5828400"/>
            <a:ext cx="1967826" cy="781123"/>
          </a:xfrm>
          <a:prstGeom prst="rect">
            <a:avLst/>
          </a:prstGeom>
        </p:spPr>
      </p:pic>
      <p:pic>
        <p:nvPicPr>
          <p:cNvPr id="5" name="A_8">
            <a:hlinkClick r:id="" action="ppaction://media"/>
            <a:extLst>
              <a:ext uri="{FF2B5EF4-FFF2-40B4-BE49-F238E27FC236}">
                <a16:creationId xmlns:a16="http://schemas.microsoft.com/office/drawing/2014/main" id="{7B9E380D-FE3D-2B10-F1E6-E8EDC5327A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21961" y="9196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6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65459-9233-DA59-B4E6-5559F190F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46469-CD1B-82DA-5DB1-345D48F9C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pPr algn="r" rtl="1"/>
            <a:r>
              <a:rPr lang="ar-IQ" dirty="0"/>
              <a:t>مرحلە ٣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948B3-7259-510C-5CEB-706301BF1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2717" y="2084400"/>
            <a:ext cx="6174881" cy="3013811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fa-I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یک زبان انتخاب کنید</a:t>
            </a:r>
            <a:endParaRPr lang="ar-IQ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>
              <a:buFont typeface="Wingdings" panose="05000000000000000000" pitchFamily="2" charset="2"/>
              <a:buChar char="§"/>
            </a:pP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روی زبان مورد نظر خود کلیک کنید</a:t>
            </a:r>
            <a:endParaRPr lang="ar-IQ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 rtl="1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شما می‌توانید در طول نظرسنجی، زبان انتخابی خود را تغییر دهید.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 rtl="1">
              <a:buNone/>
            </a:pPr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سپس "بعدی" را انتخاب کنید</a:t>
            </a:r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723DCE-1621-DCCD-F93A-508F9265B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661" y="5828400"/>
            <a:ext cx="2016732" cy="800536"/>
          </a:xfrm>
          <a:prstGeom prst="rect">
            <a:avLst/>
          </a:prstGeom>
        </p:spPr>
      </p:pic>
      <p:pic>
        <p:nvPicPr>
          <p:cNvPr id="5" name="A_9">
            <a:hlinkClick r:id="" action="ppaction://media"/>
            <a:extLst>
              <a:ext uri="{FF2B5EF4-FFF2-40B4-BE49-F238E27FC236}">
                <a16:creationId xmlns:a16="http://schemas.microsoft.com/office/drawing/2014/main" id="{3A8305BC-DD97-2315-F202-2AFFCBA11A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16851" y="9196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1EBE5-4C63-8E06-4ABC-7F2B3C451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F9086-285F-90C2-9223-1D3204490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pPr algn="r" rtl="1"/>
            <a:r>
              <a:rPr lang="ar-IQ" dirty="0"/>
              <a:t>مرحلە ٤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8D097-1227-01F8-AFBE-85B1091F7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5086" y="1877760"/>
            <a:ext cx="6222514" cy="3950640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fa-I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به سوالات پاسخ دهید</a:t>
            </a:r>
            <a:endParaRPr lang="ar-IQ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ar-IQ" sz="2000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سٶال را بخوانید</a:t>
            </a:r>
          </a:p>
          <a:p>
            <a:pPr algn="r" rtl="1"/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برای گوش دادن به گزینه‌های پرسش و پاسخ،</a:t>
            </a:r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دگمە      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را 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فشار دهید</a:t>
            </a:r>
            <a:endParaRPr lang="nb-NO" sz="200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پاسخ خود را وارد کنید</a:t>
            </a:r>
            <a:endParaRPr lang="ar-IQ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سپس "بعدی" را انتخاب کنید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raphic 1" descr="Sound Medium with solid fill">
            <a:extLst>
              <a:ext uri="{FF2B5EF4-FFF2-40B4-BE49-F238E27FC236}">
                <a16:creationId xmlns:a16="http://schemas.microsoft.com/office/drawing/2014/main" id="{4989C075-A52A-5057-259A-FDDBA66D4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23282" y="3853080"/>
            <a:ext cx="429400" cy="429400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1F396C6F-2CFD-DB50-B4B6-3475538D93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4310" y="1877760"/>
            <a:ext cx="2334420" cy="4205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8001D2E8-09A5-4DD9-D04D-60A0F4BBDF5C}"/>
              </a:ext>
            </a:extLst>
          </p:cNvPr>
          <p:cNvSpPr/>
          <p:nvPr/>
        </p:nvSpPr>
        <p:spPr>
          <a:xfrm>
            <a:off x="1300782" y="3344409"/>
            <a:ext cx="1479177" cy="4034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1CF1E52-44CF-A9DF-4847-5EC457CE62E2}"/>
              </a:ext>
            </a:extLst>
          </p:cNvPr>
          <p:cNvSpPr/>
          <p:nvPr/>
        </p:nvSpPr>
        <p:spPr>
          <a:xfrm>
            <a:off x="2363081" y="5436109"/>
            <a:ext cx="1479177" cy="59281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8E7124A-805E-2AB8-863C-F32DCCA229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915" y="5828400"/>
            <a:ext cx="1689558" cy="670665"/>
          </a:xfrm>
          <a:prstGeom prst="rect">
            <a:avLst/>
          </a:prstGeom>
        </p:spPr>
      </p:pic>
      <p:pic>
        <p:nvPicPr>
          <p:cNvPr id="9" name="A_10">
            <a:hlinkClick r:id="" action="ppaction://media"/>
            <a:extLst>
              <a:ext uri="{FF2B5EF4-FFF2-40B4-BE49-F238E27FC236}">
                <a16:creationId xmlns:a16="http://schemas.microsoft.com/office/drawing/2014/main" id="{5DA093A3-7E0B-F727-10AA-C33FF778D3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65120" y="513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5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850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uiExpand="1" build="p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521813F1-DD59-2A12-E9F3-31249D4899C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0" b="10670"/>
          <a:stretch/>
        </p:blipFill>
        <p:spPr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D64DC0-42FA-2FA2-CEA1-935847B6C5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766C39DE-61A8-DDED-F51A-8633A2EC6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IQ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با سپاس از مشارکت‌تان!</a:t>
            </a:r>
            <a:endParaRPr lang="nb-N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A_11">
            <a:hlinkClick r:id="" action="ppaction://media"/>
            <a:extLst>
              <a:ext uri="{FF2B5EF4-FFF2-40B4-BE49-F238E27FC236}">
                <a16:creationId xmlns:a16="http://schemas.microsoft.com/office/drawing/2014/main" id="{A2E25DD0-515B-FB2E-39B5-2511BAE838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21930" y="60607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4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IMDi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Di_PPT.potx" id="{4D6F2C77-893A-4C72-A7C7-87222070B0B4}" vid="{785FAAED-BEF2-4541-B246-260378F79D1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ADF38324C78614F84CFCA4A864A824D" ma:contentTypeVersion="17" ma:contentTypeDescription="Opprett et nytt dokument." ma:contentTypeScope="" ma:versionID="28c712efb7547f2949e6dea6a47a1ad4">
  <xsd:schema xmlns:xsd="http://www.w3.org/2001/XMLSchema" xmlns:xs="http://www.w3.org/2001/XMLSchema" xmlns:p="http://schemas.microsoft.com/office/2006/metadata/properties" xmlns:ns2="b89c86dd-b2b1-4a15-b52c-69f6cff0dbb5" xmlns:ns3="4f4a6522-649c-421e-867b-e1060f0c739b" targetNamespace="http://schemas.microsoft.com/office/2006/metadata/properties" ma:root="true" ma:fieldsID="ea98f6cff243dc793d4af4006977bfe7" ns2:_="" ns3:_="">
    <xsd:import namespace="b89c86dd-b2b1-4a15-b52c-69f6cff0dbb5"/>
    <xsd:import namespace="4f4a6522-649c-421e-867b-e1060f0c739b"/>
    <xsd:element name="properties">
      <xsd:complexType>
        <xsd:sequence>
          <xsd:element name="documentManagement">
            <xsd:complexType>
              <xsd:all>
                <xsd:element ref="ns2:k5c859c16646455f964b4972598052bc" minOccurs="0"/>
                <xsd:element ref="ns2:TaxCatchAll" minOccurs="0"/>
                <xsd:element ref="ns2:cfa1b03326bb4579bc4688365bca5b1a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c86dd-b2b1-4a15-b52c-69f6cff0dbb5" elementFormDefault="qualified">
    <xsd:import namespace="http://schemas.microsoft.com/office/2006/documentManagement/types"/>
    <xsd:import namespace="http://schemas.microsoft.com/office/infopath/2007/PartnerControls"/>
    <xsd:element name="k5c859c16646455f964b4972598052bc" ma:index="8" nillable="true" ma:taxonomy="true" ma:internalName="k5c859c16646455f964b4972598052bc" ma:taxonomyFieldName="Imdi_Hovedtema" ma:displayName="Hovedtema" ma:default="1;#Kvalifisering|b7e6109a-ab01-429e-bc62-92ba7ecff685" ma:fieldId="{45c859c1-6646-455f-964b-4972598052bc}" ma:sspId="ecaa4f8c-f6fd-428c-ac8d-6534732d151d" ma:termSetId="c082be91-6f98-45f6-9e06-68a504b1841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9e59c906-e97e-4f05-a17d-b21b7c0762fd}" ma:internalName="TaxCatchAll" ma:showField="CatchAllData" ma:web="b89c86dd-b2b1-4a15-b52c-69f6cff0db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fa1b03326bb4579bc4688365bca5b1a" ma:index="11" ma:taxonomy="true" ma:internalName="cfa1b03326bb4579bc4688365bca5b1a" ma:taxonomyFieldName="Imdi_Dokumenttype" ma:displayName="Dokumenttype" ma:default="" ma:fieldId="{cfa1b033-26bb-4579-bc46-88365bca5b1a}" ma:sspId="ecaa4f8c-f6fd-428c-ac8d-6534732d151d" ma:termSetId="7c17226c-02ff-441e-b4ff-b9697f01242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4a6522-649c-421e-867b-e1060f0c73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5c859c16646455f964b4972598052bc xmlns="b89c86dd-b2b1-4a15-b52c-69f6cff0dbb5">
      <Terms xmlns="http://schemas.microsoft.com/office/infopath/2007/PartnerControls">
        <TermInfo xmlns="http://schemas.microsoft.com/office/infopath/2007/PartnerControls">
          <TermName xmlns="http://schemas.microsoft.com/office/infopath/2007/PartnerControls">Kvalifisering</TermName>
          <TermId xmlns="http://schemas.microsoft.com/office/infopath/2007/PartnerControls">b7e6109a-ab01-429e-bc62-92ba7ecff685</TermId>
        </TermInfo>
      </Terms>
    </k5c859c16646455f964b4972598052bc>
    <TaxCatchAll xmlns="b89c86dd-b2b1-4a15-b52c-69f6cff0dbb5">
      <Value>1</Value>
    </TaxCatchAll>
    <cfa1b03326bb4579bc4688365bca5b1a xmlns="b89c86dd-b2b1-4a15-b52c-69f6cff0dbb5">
      <Terms xmlns="http://schemas.microsoft.com/office/infopath/2007/PartnerControls"/>
    </cfa1b03326bb4579bc4688365bca5b1a>
    <SharedWithUsers xmlns="b89c86dd-b2b1-4a15-b52c-69f6cff0dbb5">
      <UserInfo>
        <DisplayName>Rune Jens Svendsen</DisplayName>
        <AccountId>62</AccountId>
        <AccountType/>
      </UserInfo>
      <UserInfo>
        <DisplayName>Tale Grøtte</DisplayName>
        <AccountId>37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452B1B1A-8A81-4E56-85DE-31FFA592884E}"/>
</file>

<file path=customXml/itemProps2.xml><?xml version="1.0" encoding="utf-8"?>
<ds:datastoreItem xmlns:ds="http://schemas.openxmlformats.org/officeDocument/2006/customXml" ds:itemID="{F7D53999-36AB-4A1F-ACD1-C3F062EB43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093F09D-1E1C-47EC-A6D9-BA6886D6780D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terms/"/>
    <ds:schemaRef ds:uri="http://purl.org/dc/elements/1.1/"/>
    <ds:schemaRef ds:uri="http://www.w3.org/XML/1998/namespace"/>
    <ds:schemaRef ds:uri="http://schemas.openxmlformats.org/package/2006/metadata/core-properties"/>
    <ds:schemaRef ds:uri="4a59805d-339a-4d36-9600-46a41f3f847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IMDi_PPT</Template>
  <TotalTime>5</TotalTime>
  <Words>362</Words>
  <Application>Microsoft Macintosh PowerPoint</Application>
  <PresentationFormat>Widescreen</PresentationFormat>
  <Paragraphs>46</Paragraphs>
  <Slides>11</Slides>
  <Notes>0</Notes>
  <HiddenSlides>0</HiddenSlides>
  <MMClips>11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7" baseType="lpstr">
      <vt:lpstr>Arial</vt:lpstr>
      <vt:lpstr>Calibri</vt:lpstr>
      <vt:lpstr>Tahoma</vt:lpstr>
      <vt:lpstr>Times New Roman</vt:lpstr>
      <vt:lpstr>Wingdings</vt:lpstr>
      <vt:lpstr>Office-tema</vt:lpstr>
      <vt:lpstr>  نظرسنجی ملی کاربران برای شرکت‌کنندگان در آموزش زبان نروژی، تعلیمات اجتماعی و برنامه‌ مقدماتی</vt:lpstr>
      <vt:lpstr>موضوعات نظرسنجی</vt:lpstr>
      <vt:lpstr>چرا باید شرکت کنید؟</vt:lpstr>
      <vt:lpstr>درباره نظرسنجی ملی کاربران</vt:lpstr>
      <vt:lpstr>PowerPoint-presentasjon</vt:lpstr>
      <vt:lpstr> چگونە بە نظرسنجی پاسخ می‌دهید؟ مرحلە ١-٤  </vt:lpstr>
      <vt:lpstr>مرحلە ١</vt:lpstr>
      <vt:lpstr>مرحلە ٢</vt:lpstr>
      <vt:lpstr>مرحلە ٣</vt:lpstr>
      <vt:lpstr>مرحلە ٤</vt:lpstr>
      <vt:lpstr>با سپاس از مشارکت‌تان!</vt:lpstr>
    </vt:vector>
  </TitlesOfParts>
  <Company>IMDI.no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IMDi presentasjon mal (eksempel)</dc:title>
  <dc:creator>Bjørg Kari Paulsen</dc:creator>
  <cp:lastModifiedBy>Amalie Agerup</cp:lastModifiedBy>
  <cp:revision>30</cp:revision>
  <dcterms:created xsi:type="dcterms:W3CDTF">2017-12-04T13:43:15Z</dcterms:created>
  <dcterms:modified xsi:type="dcterms:W3CDTF">2026-08-31T08:13:00Z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0x0101004ADF38324C78614F84CFCA4A864A824D</vt:lpwstr>
  </property>
  <property fmtid="{D5CDD505-2E9C-101B-9397-08002B2CF9AE}" pid="3" name="jd7c2849ee33465d9b3bd5eaecca405f">
    <vt:lpwstr>Uspesifisert|c985f4d8-7280-4e08-bd1d-47a9ffbe0775</vt:lpwstr>
  </property>
  <property fmtid="{D5CDD505-2E9C-101B-9397-08002B2CF9AE}" pid="4" name="Undertema">
    <vt:lpwstr/>
  </property>
  <property fmtid="{D5CDD505-2E9C-101B-9397-08002B2CF9AE}" pid="5" name="Lenkekilde">
    <vt:lpwstr>1;#Uspesifisert|c985f4d8-7280-4e08-bd1d-47a9ffbe0775</vt:lpwstr>
  </property>
  <property fmtid="{D5CDD505-2E9C-101B-9397-08002B2CF9AE}" pid="6" name="imdi_dokumenttyper">
    <vt:lpwstr>15;#Presentasjon|244541b1-b08b-4458-8a3d-345aa6d801a1</vt:lpwstr>
  </property>
  <property fmtid="{D5CDD505-2E9C-101B-9397-08002B2CF9AE}" pid="7" name="imdi_tema">
    <vt:lpwstr/>
  </property>
  <property fmtid="{D5CDD505-2E9C-101B-9397-08002B2CF9AE}" pid="8" name="SharedWithUsers">
    <vt:lpwstr>62;#Rune Jens Svendsen;#37;#Tale Grøtte</vt:lpwstr>
  </property>
  <property fmtid="{D5CDD505-2E9C-101B-9397-08002B2CF9AE}" pid="9" name="imdi_prosess">
    <vt:lpwstr>Endelig</vt:lpwstr>
  </property>
  <property fmtid="{D5CDD505-2E9C-101B-9397-08002B2CF9AE}" pid="10" name="Dokumentinnhold">
    <vt:lpwstr/>
  </property>
  <property fmtid="{D5CDD505-2E9C-101B-9397-08002B2CF9AE}" pid="11" name="imdi_tema_for_arbeidsrom">
    <vt:lpwstr>310;#Profil og formidling|9b9d3553-34e6-40e8-b083-abc1a696e7d3</vt:lpwstr>
  </property>
  <property fmtid="{D5CDD505-2E9C-101B-9397-08002B2CF9AE}" pid="12" name="_ExtendedDescription">
    <vt:lpwstr/>
  </property>
  <property fmtid="{D5CDD505-2E9C-101B-9397-08002B2CF9AE}" pid="13" name="Arbeidsoppgaver">
    <vt:lpwstr/>
  </property>
  <property fmtid="{D5CDD505-2E9C-101B-9397-08002B2CF9AE}" pid="14" name="Systemer">
    <vt:lpwstr/>
  </property>
</Properties>
</file>