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5" r:id="rId6"/>
    <p:sldId id="258" r:id="rId7"/>
    <p:sldId id="279" r:id="rId8"/>
    <p:sldId id="264" r:id="rId9"/>
    <p:sldId id="262" r:id="rId10"/>
    <p:sldId id="274" r:id="rId11"/>
    <p:sldId id="277" r:id="rId12"/>
    <p:sldId id="278" r:id="rId13"/>
    <p:sldId id="275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D00845-9BB1-B973-8369-E491C0C1CF96}" name="Anne Edman" initials="AE" userId="S::aed@imdi.no::4f4cdd69-1cb0-49a0-b169-a5c187e0e4e0" providerId="AD"/>
  <p188:author id="{44B20375-5C40-2A3F-5D26-A76A935D1F18}" name="Anniken Lund" initials="AL" userId="S::anlu@imdi.no::7101928e-5251-40d4-82b0-0416297204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450"/>
    <a:srgbClr val="F15540"/>
    <a:srgbClr val="1D7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66BA14-10DE-42C5-B34A-F1EF0F343C1B}" v="21" dt="2026-08-06T10:47:13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5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7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2ACDDD-9A9C-4130-84DA-C87A10533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6ADFD6-72F8-4544-96E2-3530B1F95C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398A-9EF8-4D81-8B0C-60066F9ED5B1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E126-AB0D-46A5-8ACF-C96D1A8151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E42C2-CECB-4B84-A138-29F430E236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8D409-CDB9-4FCF-AA45-0E4F0D53D7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321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A708-8AF0-4E26-B650-9C0500854048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E99D-3872-4DA5-A34E-EE9E22735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4">
            <a:extLst>
              <a:ext uri="{FF2B5EF4-FFF2-40B4-BE49-F238E27FC236}">
                <a16:creationId xmlns:a16="http://schemas.microsoft.com/office/drawing/2014/main" id="{74235C1C-D1CD-4484-A955-FACD10C29B2A}"/>
              </a:ext>
            </a:extLst>
          </p:cNvPr>
          <p:cNvGrpSpPr/>
          <p:nvPr userDrawn="1"/>
        </p:nvGrpSpPr>
        <p:grpSpPr>
          <a:xfrm>
            <a:off x="3930766" y="9625"/>
            <a:ext cx="8261237" cy="6858000"/>
            <a:chOff x="3930766" y="-2"/>
            <a:chExt cx="8261237" cy="6858001"/>
          </a:xfrm>
          <a:solidFill>
            <a:srgbClr val="55B15A"/>
          </a:solidFill>
        </p:grpSpPr>
        <p:sp>
          <p:nvSpPr>
            <p:cNvPr id="8" name="Rettvinklet trekant 1">
              <a:extLst>
                <a:ext uri="{FF2B5EF4-FFF2-40B4-BE49-F238E27FC236}">
                  <a16:creationId xmlns:a16="http://schemas.microsoft.com/office/drawing/2014/main" id="{4FACB630-316D-4AF4-8AF0-0DFAD83A09F3}"/>
                </a:ext>
              </a:extLst>
            </p:cNvPr>
            <p:cNvSpPr/>
            <p:nvPr/>
          </p:nvSpPr>
          <p:spPr>
            <a:xfrm rot="16200000">
              <a:off x="4632385" y="-701620"/>
              <a:ext cx="6858000" cy="826123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Parallellogram 3">
              <a:extLst>
                <a:ext uri="{FF2B5EF4-FFF2-40B4-BE49-F238E27FC236}">
                  <a16:creationId xmlns:a16="http://schemas.microsoft.com/office/drawing/2014/main" id="{C2C1B6F7-F6EA-4B91-BBEE-6B9B71962712}"/>
                </a:ext>
              </a:extLst>
            </p:cNvPr>
            <p:cNvSpPr/>
            <p:nvPr/>
          </p:nvSpPr>
          <p:spPr>
            <a:xfrm>
              <a:off x="3930766" y="-2"/>
              <a:ext cx="8261234" cy="6858001"/>
            </a:xfrm>
            <a:prstGeom prst="parallelogram">
              <a:avLst>
                <a:gd name="adj" fmla="val 1003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0" y="4782804"/>
            <a:ext cx="2652063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8350" y="6151395"/>
            <a:ext cx="1106103" cy="2775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D791D1C-7BA2-4313-A2FD-FF1A2E30F5BD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49705" y="6161019"/>
            <a:ext cx="4114800" cy="277548"/>
          </a:xfr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E81D2E-9113-4A8C-A70E-FA4E973D6D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1" y="4782804"/>
            <a:ext cx="23536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5446" y="6151395"/>
            <a:ext cx="1106103" cy="277548"/>
          </a:xfrm>
        </p:spPr>
        <p:txBody>
          <a:bodyPr anchor="b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880191-29CE-4DEB-B836-915FCC56DC46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7107" y="6161019"/>
            <a:ext cx="1264494" cy="277548"/>
          </a:xfrm>
        </p:spPr>
        <p:txBody>
          <a:bodyPr anchor="b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3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6199350" cy="59281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19935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pic>
        <p:nvPicPr>
          <p:cNvPr id="7" name="Plassholder for bilde 4">
            <a:extLst>
              <a:ext uri="{FF2B5EF4-FFF2-40B4-BE49-F238E27FC236}">
                <a16:creationId xmlns:a16="http://schemas.microsoft.com/office/drawing/2014/main" id="{5AC6DA34-EB9B-4DF5-BC4A-1F94FAE9F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9" r="22699"/>
          <a:stretch>
            <a:fillRect/>
          </a:stretch>
        </p:blipFill>
        <p:spPr>
          <a:xfrm>
            <a:off x="7435516" y="1028700"/>
            <a:ext cx="3852338" cy="4702797"/>
          </a:xfrm>
          <a:prstGeom prst="rect">
            <a:avLst/>
          </a:prstGeom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E77BACAA-9F22-4112-BAA6-D197E82C86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516" y="1028700"/>
            <a:ext cx="3852338" cy="4702797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0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049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tile tx="0" ty="0" sx="64000" sy="64000" flip="none" algn="tl"/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2481" y="895483"/>
            <a:ext cx="5067036" cy="5067037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2EFED"/>
          </a:solidFill>
        </p:spPr>
        <p:txBody>
          <a:bodyPr wrap="square" lIns="180000" tIns="0" rIns="180000" anchor="ctr">
            <a:noAutofit/>
          </a:bodyPr>
          <a:lstStyle>
            <a:lvl1pPr algn="ctr">
              <a:defRPr sz="3200">
                <a:solidFill>
                  <a:srgbClr val="50A450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2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D9AE0C1D-EA12-460C-B6EA-71E3094743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28699"/>
            <a:ext cx="5812000" cy="479970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Tahoma" panose="020B0604030504040204" pitchFamily="34" charset="0"/>
              <a:buChar char="​"/>
              <a:defRPr>
                <a:solidFill>
                  <a:srgbClr val="50A450"/>
                </a:solidFill>
              </a:defRPr>
            </a:lvl1pPr>
            <a:lvl2pPr marL="0" indent="0">
              <a:buFont typeface="Tahoma" panose="020B0604030504040204" pitchFamily="34" charset="0"/>
              <a:buChar char="​"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625475" indent="0">
              <a:buNone/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741422-B070-4D4B-B811-0F4647A1CD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3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37310" y="392990"/>
            <a:ext cx="6072020" cy="6091070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15540"/>
          </a:solidFill>
        </p:spPr>
        <p:txBody>
          <a:bodyPr wrap="square" lIns="180000" tIns="0" rIns="180000" anchor="ctr">
            <a:noAutofit/>
          </a:bodyPr>
          <a:lstStyle>
            <a:lvl1pPr algn="ctr">
              <a:lnSpc>
                <a:spcPct val="130000"/>
              </a:lnSpc>
              <a:spcBef>
                <a:spcPts val="180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23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6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E0B8-9F2C-4AFA-A59B-B2863BB28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B97A7B-A5EF-4DCC-932C-711D7904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54890E-2857-419E-992E-0590AC4CAD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5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2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77B1-DC0E-4F2C-9945-DC3E5382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1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5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4CFD9B-417D-402F-B5B7-A328F6D00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382-8294-4462-98B2-B7A2C0B7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DCF5-970F-48CF-A36B-29C8AB1A4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000" y="6094602"/>
            <a:ext cx="1595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BCB71-BED2-4928-A296-E9ECC88A8663}" type="datetime1">
              <a:rPr lang="nb-NO" smtClean="0"/>
              <a:t>31.08.2026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C874-51D6-4D81-974D-9EBB430A7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6059" y="6094602"/>
            <a:ext cx="5516881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Sted 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6764-CA53-4227-8508-E95A37FC6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1400" y="6094602"/>
            <a:ext cx="1498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43C5-204C-4D8A-BABE-F6F9894F82C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Bilde 9">
            <a:extLst>
              <a:ext uri="{FF2B5EF4-FFF2-40B4-BE49-F238E27FC236}">
                <a16:creationId xmlns:a16="http://schemas.microsoft.com/office/drawing/2014/main" id="{4415C606-CDE5-411C-8F5C-FC8903CDCD9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459" y="6007583"/>
            <a:ext cx="1095459" cy="4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65" r:id="rId7"/>
    <p:sldLayoutId id="2147483663" r:id="rId8"/>
    <p:sldLayoutId id="2147483664" r:id="rId9"/>
    <p:sldLayoutId id="2147483652" r:id="rId10"/>
    <p:sldLayoutId id="2147483654" r:id="rId11"/>
    <p:sldLayoutId id="214748365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00" indent="-356400" algn="l" defTabSz="914400" rtl="0" eaLnBrk="1" latinLnBrk="0" hangingPunct="1">
        <a:lnSpc>
          <a:spcPct val="130000"/>
        </a:lnSpc>
        <a:spcBef>
          <a:spcPts val="1800"/>
        </a:spcBef>
        <a:buClr>
          <a:srgbClr val="FF523B"/>
        </a:buClr>
        <a:buSzPct val="80000"/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97600" indent="-25560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3.jp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4.jp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6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.png"/><Relationship Id="rId5" Type="http://schemas.openxmlformats.org/officeDocument/2006/relationships/image" Target="../media/image10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F401-1027-4CC7-9657-26F8D6D97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6001" y="1751295"/>
            <a:ext cx="6141192" cy="2341227"/>
          </a:xfrm>
        </p:spPr>
        <p:txBody>
          <a:bodyPr>
            <a:normAutofit/>
          </a:bodyPr>
          <a:lstStyle/>
          <a:p>
            <a:r>
              <a:rPr lang="nb-NO" dirty="0"/>
              <a:t>Enquête ya ekolo mobimba ya kotuna batu bazali koyekola monɔkɔ ya mboka Norvège, ba études sociales na ba oyo bazali na kati ya programɛ ya ebandeli.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F405E-C84C-4955-B18C-F036B439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6001" y="4108700"/>
            <a:ext cx="3963740" cy="1420429"/>
          </a:xfrm>
        </p:spPr>
        <p:txBody>
          <a:bodyPr>
            <a:normAutofit/>
          </a:bodyPr>
          <a:lstStyle/>
          <a:p>
            <a:r>
              <a:rPr lang="nb-NO" sz="2000" dirty="0">
                <a:solidFill>
                  <a:schemeClr val="tx1"/>
                </a:solidFill>
              </a:rPr>
              <a:t>Bokambami mpo na ba participants</a:t>
            </a:r>
          </a:p>
          <a:p>
            <a:endParaRPr lang="nn-NO" sz="1800" dirty="0">
              <a:solidFill>
                <a:schemeClr val="tx1"/>
              </a:solidFill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929DC8-FC3D-B019-9073-1E9D2C216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6" y="362976"/>
            <a:ext cx="2442584" cy="969576"/>
          </a:xfrm>
          <a:prstGeom prst="rect">
            <a:avLst/>
          </a:prstGeom>
        </p:spPr>
      </p:pic>
      <p:pic>
        <p:nvPicPr>
          <p:cNvPr id="4" name="LN01">
            <a:hlinkClick r:id="" action="ppaction://media"/>
            <a:extLst>
              <a:ext uri="{FF2B5EF4-FFF2-40B4-BE49-F238E27FC236}">
                <a16:creationId xmlns:a16="http://schemas.microsoft.com/office/drawing/2014/main" id="{DE851A5C-750C-FCDA-9EEE-4605D85172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44444" y="51975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5F51-E7F6-028D-6A8D-E7C35995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0DC56E-D60D-424A-9702-5FE66BE5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/>
              <a:t>Mitó ya makambo oyo ezali na ankɛtɛ yango</a:t>
            </a:r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0220111-2169-65DC-17EF-64B96E337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80400" cy="418432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sz="2400" dirty="0"/>
              <a:t>Oyanoli na mituna oyo etali makambo oyo okanisaka: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es-ES" sz="2000" dirty="0"/>
              <a:t>B</a:t>
            </a:r>
            <a:r>
              <a:rPr lang="nb-NO" sz="2000" dirty="0"/>
              <a:t>oyekoli monɔkɔ ya mboka Norvège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nb-NO" sz="2000" dirty="0"/>
              <a:t>Programɛ ya ebandeli</a:t>
            </a:r>
          </a:p>
          <a:p>
            <a:pPr marL="0" indent="0">
              <a:lnSpc>
                <a:spcPct val="100000"/>
              </a:lnSpc>
              <a:buNone/>
            </a:pPr>
            <a:endParaRPr lang="nb-NO" sz="2000" dirty="0"/>
          </a:p>
          <a:p>
            <a:pPr marL="0" indent="0">
              <a:lnSpc>
                <a:spcPct val="100000"/>
              </a:lnSpc>
              <a:buNone/>
            </a:pPr>
            <a:r>
              <a:rPr lang="es-ES" sz="2000" dirty="0" err="1"/>
              <a:t>Ezali</a:t>
            </a:r>
            <a:r>
              <a:rPr lang="es-ES" sz="2000" dirty="0"/>
              <a:t> </a:t>
            </a:r>
            <a:r>
              <a:rPr lang="es-ES" sz="2000" dirty="0" err="1"/>
              <a:t>na</a:t>
            </a:r>
            <a:r>
              <a:rPr lang="es-ES" sz="2000" dirty="0"/>
              <a:t> </a:t>
            </a:r>
            <a:r>
              <a:rPr lang="es-ES" sz="2000" dirty="0" err="1"/>
              <a:t>ba</a:t>
            </a:r>
            <a:r>
              <a:rPr lang="es-ES" sz="2000" dirty="0"/>
              <a:t> </a:t>
            </a:r>
            <a:r>
              <a:rPr lang="es-ES" sz="2000" dirty="0" err="1"/>
              <a:t>options</a:t>
            </a:r>
            <a:r>
              <a:rPr lang="es-ES" sz="2000" dirty="0"/>
              <a:t> ya </a:t>
            </a:r>
            <a:r>
              <a:rPr lang="es-ES" sz="2000" dirty="0" err="1"/>
              <a:t>biyano</a:t>
            </a:r>
            <a:r>
              <a:rPr lang="es-ES" sz="2000" dirty="0"/>
              <a:t> </a:t>
            </a:r>
            <a:r>
              <a:rPr lang="es-ES" sz="2000" dirty="0" err="1"/>
              <a:t>fixe</a:t>
            </a:r>
            <a:r>
              <a:rPr lang="es-ES" sz="2000" dirty="0"/>
              <a:t> </a:t>
            </a:r>
            <a:r>
              <a:rPr lang="es-ES" sz="2000" dirty="0" err="1"/>
              <a:t>mpo</a:t>
            </a:r>
            <a:r>
              <a:rPr lang="es-ES" sz="2000" dirty="0"/>
              <a:t> </a:t>
            </a:r>
            <a:r>
              <a:rPr lang="es-ES" sz="2000" dirty="0" err="1"/>
              <a:t>na</a:t>
            </a:r>
            <a:r>
              <a:rPr lang="es-ES" sz="2000" dirty="0"/>
              <a:t> yo pona.</a:t>
            </a:r>
            <a:endParaRPr lang="nb-NO" sz="2000" dirty="0"/>
          </a:p>
          <a:p>
            <a:pPr marL="0" indent="0">
              <a:lnSpc>
                <a:spcPct val="120000"/>
              </a:lnSpc>
              <a:buNone/>
            </a:pPr>
            <a:endParaRPr lang="en-GB" sz="1500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69A1BB1-FCDA-7CA7-4DF2-E644A7985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683CA28-8C42-CD41-8FFB-69C7CB0EC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23" y="2084400"/>
            <a:ext cx="4460109" cy="2965120"/>
          </a:xfrm>
          <a:prstGeom prst="rect">
            <a:avLst/>
          </a:prstGeom>
        </p:spPr>
      </p:pic>
      <p:pic>
        <p:nvPicPr>
          <p:cNvPr id="5" name="LN02">
            <a:hlinkClick r:id="" action="ppaction://media"/>
            <a:extLst>
              <a:ext uri="{FF2B5EF4-FFF2-40B4-BE49-F238E27FC236}">
                <a16:creationId xmlns:a16="http://schemas.microsoft.com/office/drawing/2014/main" id="{76577095-17F3-8CF0-FCB2-EC6D36C79B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56426" y="79732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4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76CC-6238-48AE-8300-D552AD5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noProof="0" dirty="0"/>
              <a:t>Mpo na nini osengeli kosangana?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D649-9133-4463-9774-2913D0A7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399"/>
            <a:ext cx="6207006" cy="3060169"/>
          </a:xfrm>
        </p:spPr>
        <p:txBody>
          <a:bodyPr>
            <a:normAutofit/>
          </a:bodyPr>
          <a:lstStyle/>
          <a:p>
            <a:pPr marL="356235" indent="-356235">
              <a:spcAft>
                <a:spcPts val="600"/>
              </a:spcAft>
            </a:pPr>
            <a:r>
              <a:rPr lang="nb-NO" sz="2000" dirty="0">
                <a:ea typeface="Tahoma"/>
                <a:cs typeface="Tahoma"/>
              </a:rPr>
              <a:t>Tolingi toyeba makanisi na yo mpo na mayekoli, mpo ete service ebongisama malamu</a:t>
            </a:r>
          </a:p>
          <a:p>
            <a:pPr>
              <a:spcAft>
                <a:spcPts val="600"/>
              </a:spcAft>
            </a:pPr>
            <a:r>
              <a:rPr lang="nb-NO" sz="2000" dirty="0"/>
              <a:t>Municipalité ekozua boyebi na oyo etali ba expériences na yo</a:t>
            </a:r>
          </a:p>
          <a:p>
            <a:pPr>
              <a:spcAft>
                <a:spcPts val="600"/>
              </a:spcAft>
            </a:pPr>
            <a:r>
              <a:rPr lang="nb-NO" sz="2000" dirty="0"/>
              <a:t>Municipalité ekoki kopesa ba opportunités ya mayekoli ya malamu koleka</a:t>
            </a:r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A4A4B2C-AB41-0F50-DBAC-0529A4DFB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C873AE0-341B-DA42-6879-38F619E3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83" y="2084400"/>
            <a:ext cx="4683237" cy="3122158"/>
          </a:xfrm>
          <a:prstGeom prst="rect">
            <a:avLst/>
          </a:prstGeom>
        </p:spPr>
      </p:pic>
      <p:pic>
        <p:nvPicPr>
          <p:cNvPr id="5" name="LN03">
            <a:hlinkClick r:id="" action="ppaction://media"/>
            <a:extLst>
              <a:ext uri="{FF2B5EF4-FFF2-40B4-BE49-F238E27FC236}">
                <a16:creationId xmlns:a16="http://schemas.microsoft.com/office/drawing/2014/main" id="{659163AB-8655-4723-9DBC-C143253821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44499" y="623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923A-CB9B-3108-B912-7F62CF7AB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F9C8-AC3C-65E7-5033-85228F30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7044493" cy="434845"/>
          </a:xfrm>
        </p:spPr>
        <p:txBody>
          <a:bodyPr anchor="t">
            <a:normAutofit fontScale="90000"/>
          </a:bodyPr>
          <a:lstStyle/>
          <a:p>
            <a:r>
              <a:rPr lang="es-ES" noProof="0" dirty="0" err="1"/>
              <a:t>Na</a:t>
            </a:r>
            <a:r>
              <a:rPr lang="es-ES" noProof="0" dirty="0"/>
              <a:t> </a:t>
            </a:r>
            <a:r>
              <a:rPr lang="es-ES" noProof="0" dirty="0" err="1"/>
              <a:t>ntina</a:t>
            </a:r>
            <a:r>
              <a:rPr lang="es-ES" noProof="0" dirty="0"/>
              <a:t> ya </a:t>
            </a:r>
            <a:r>
              <a:rPr lang="es-ES" noProof="0" dirty="0" err="1"/>
              <a:t>anketi</a:t>
            </a:r>
            <a:r>
              <a:rPr lang="es-ES" noProof="0" dirty="0"/>
              <a:t> ya </a:t>
            </a:r>
            <a:r>
              <a:rPr lang="es-ES" noProof="0" dirty="0" err="1"/>
              <a:t>ekolo</a:t>
            </a:r>
            <a:r>
              <a:rPr lang="es-ES" noProof="0" dirty="0"/>
              <a:t> </a:t>
            </a:r>
            <a:r>
              <a:rPr lang="es-ES" noProof="0" dirty="0" err="1"/>
              <a:t>mobimba</a:t>
            </a:r>
            <a:r>
              <a:rPr lang="es-ES" noProof="0" dirty="0"/>
              <a:t> </a:t>
            </a:r>
            <a:endParaRPr lang="nb-NO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75F02-5B5A-CE7D-704F-FA59A830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967388" cy="3309155"/>
          </a:xfrm>
        </p:spPr>
        <p:txBody>
          <a:bodyPr>
            <a:normAutofit/>
          </a:bodyPr>
          <a:lstStyle/>
          <a:p>
            <a:r>
              <a:rPr lang="nb-NO" sz="2000" dirty="0"/>
              <a:t>Ankɛtɛ yango ezali ya bolingi mpe ya kozanga nkombo</a:t>
            </a:r>
          </a:p>
          <a:p>
            <a:r>
              <a:rPr lang="pl-PL" sz="2000" dirty="0"/>
              <a:t>Ezali kozwa </a:t>
            </a:r>
            <a:r>
              <a:rPr lang="nb-NO" sz="2000" dirty="0"/>
              <a:t>yo </a:t>
            </a:r>
            <a:r>
              <a:rPr lang="pl-PL" sz="2000" dirty="0"/>
              <a:t>pene na miniti 20-40 mpo na kosilisa ankɛtɛ yango</a:t>
            </a:r>
            <a:endParaRPr lang="nb-NO" sz="2000" dirty="0"/>
          </a:p>
          <a:p>
            <a:r>
              <a:rPr lang="pl-PL" sz="2000" dirty="0"/>
              <a:t>Ezali na minoko mingi</a:t>
            </a:r>
            <a:r>
              <a:rPr lang="nb-NO" sz="2000" dirty="0"/>
              <a:t>, </a:t>
            </a:r>
            <a:r>
              <a:rPr lang="pl-PL" sz="2000" dirty="0"/>
              <a:t>makomi mpe na mongongo</a:t>
            </a:r>
            <a:endParaRPr lang="nb-NO" sz="20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8" name="Bilde 7" descr="Arbeider ved hjelp av nettbrett">
            <a:extLst>
              <a:ext uri="{FF2B5EF4-FFF2-40B4-BE49-F238E27FC236}">
                <a16:creationId xmlns:a16="http://schemas.microsoft.com/office/drawing/2014/main" id="{87EE6876-8BEC-7613-1057-ACFC5EF45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374" y="2084400"/>
            <a:ext cx="4961100" cy="3309155"/>
          </a:xfrm>
          <a:prstGeom prst="rect">
            <a:avLst/>
          </a:prstGeom>
          <a:noFill/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2BC875F-7EAA-B681-AAC3-A36D6DB42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5" name="LN04">
            <a:hlinkClick r:id="" action="ppaction://media"/>
            <a:extLst>
              <a:ext uri="{FF2B5EF4-FFF2-40B4-BE49-F238E27FC236}">
                <a16:creationId xmlns:a16="http://schemas.microsoft.com/office/drawing/2014/main" id="{BDFD22E6-8C38-6E86-CB27-8F9535E694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32524" y="623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70A5-0141-4E98-943D-BA4AF4247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91070"/>
            <a:ext cx="6967581" cy="382080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nb-NO" sz="2000" dirty="0"/>
              <a:t>Esengeli oyanola na mituna nioso, kasi okoki kopona "nayebi te" to «nalingi koyanola te".</a:t>
            </a:r>
          </a:p>
          <a:p>
            <a:pPr>
              <a:lnSpc>
                <a:spcPct val="120000"/>
              </a:lnSpc>
            </a:pPr>
            <a:r>
              <a:rPr lang="nb-NO" sz="2000" dirty="0"/>
              <a:t>Esengeli kosilisa ankɛti yango na mbala moko</a:t>
            </a:r>
          </a:p>
          <a:p>
            <a:pPr>
              <a:lnSpc>
                <a:spcPct val="120000"/>
              </a:lnSpc>
            </a:pPr>
            <a:r>
              <a:rPr lang="nb-NO" sz="2000" dirty="0"/>
              <a:t>Finá na «Oyo elandi" mpo na kokende na motuna mokomoko</a:t>
            </a:r>
          </a:p>
          <a:p>
            <a:pPr>
              <a:lnSpc>
                <a:spcPct val="120000"/>
              </a:lnSpc>
            </a:pPr>
            <a:r>
              <a:rPr lang="nb-NO" sz="2000" dirty="0"/>
              <a:t>Okoki komeka liboso version ya démonstration po o mesana na ankɛti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5E73653-C780-9E1B-406C-F26F680BF1EB}"/>
              </a:ext>
            </a:extLst>
          </p:cNvPr>
          <p:cNvSpPr txBox="1"/>
          <p:nvPr/>
        </p:nvSpPr>
        <p:spPr>
          <a:xfrm>
            <a:off x="792000" y="645459"/>
            <a:ext cx="70464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Ba informations liboso ya koyanola na ankɛti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906E0A6-A7BD-98BB-14FE-FECEC0EC4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80" y="5911872"/>
            <a:ext cx="1615440" cy="64124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8EDFF25-3E81-8EE4-3395-A5EB98684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51" y="2091070"/>
            <a:ext cx="4010588" cy="2675859"/>
          </a:xfrm>
          <a:prstGeom prst="rect">
            <a:avLst/>
          </a:prstGeom>
        </p:spPr>
      </p:pic>
      <p:pic>
        <p:nvPicPr>
          <p:cNvPr id="5" name="LN05">
            <a:hlinkClick r:id="" action="ppaction://media"/>
            <a:extLst>
              <a:ext uri="{FF2B5EF4-FFF2-40B4-BE49-F238E27FC236}">
                <a16:creationId xmlns:a16="http://schemas.microsoft.com/office/drawing/2014/main" id="{65E15BBB-EE24-197F-B722-2ED62C92AD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45549" y="69279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1B7E49D5-8271-4687-943D-DAB79F4BEC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/>
        </p:blipFill>
        <p:spPr>
          <a:xfrm>
            <a:off x="0" y="0"/>
            <a:ext cx="1219193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F41E49-8061-469F-B443-EA9CE934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606750"/>
            <a:ext cx="5101840" cy="4890204"/>
          </a:xfrm>
        </p:spPr>
        <p:txBody>
          <a:bodyPr wrap="square" anchor="ctr">
            <a:normAutofit/>
          </a:bodyPr>
          <a:lstStyle/>
          <a:p>
            <a:br>
              <a:rPr lang="nb-NO" sz="2800" dirty="0"/>
            </a:br>
            <a:r>
              <a:rPr lang="nb-NO" sz="2400" dirty="0"/>
              <a:t>Ndenge</a:t>
            </a:r>
            <a:br>
              <a:rPr lang="nb-NO" sz="2400" dirty="0"/>
            </a:br>
            <a:r>
              <a:rPr lang="nb-NO" sz="2400" dirty="0" err="1"/>
              <a:t>nini</a:t>
            </a:r>
            <a:r>
              <a:rPr lang="nb-NO" sz="2400" dirty="0"/>
              <a:t> </a:t>
            </a:r>
            <a:r>
              <a:rPr lang="nb-NO" sz="2400" dirty="0" err="1"/>
              <a:t>okoki</a:t>
            </a:r>
            <a:r>
              <a:rPr lang="nb-NO" sz="2400" dirty="0"/>
              <a:t> koyanola na ankɛti yango?</a:t>
            </a:r>
            <a:br>
              <a:rPr lang="nb-NO" sz="2800" dirty="0"/>
            </a:br>
            <a:br>
              <a:rPr lang="nb-NO" sz="2800" dirty="0"/>
            </a:br>
            <a:r>
              <a:rPr lang="nb-NO" sz="2000" dirty="0"/>
              <a:t>Matambe 1-4</a:t>
            </a:r>
            <a:br>
              <a:rPr lang="nb-NO" dirty="0"/>
            </a:br>
            <a:br>
              <a:rPr lang="nb-NO" dirty="0"/>
            </a:br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F0CCAAF-92C4-251D-79A9-16C564E1E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335" y="6033605"/>
            <a:ext cx="2076841" cy="824395"/>
          </a:xfrm>
          <a:prstGeom prst="rect">
            <a:avLst/>
          </a:prstGeom>
        </p:spPr>
      </p:pic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7F2C54C-7552-25B7-3F8F-C69D1DA20C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91176" y="6205677"/>
            <a:ext cx="1098000" cy="480250"/>
          </a:xfrm>
          <a:ln>
            <a:solidFill>
              <a:srgbClr val="50A450"/>
            </a:solidFill>
          </a:ln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LN06">
            <a:hlinkClick r:id="" action="ppaction://media"/>
            <a:extLst>
              <a:ext uri="{FF2B5EF4-FFF2-40B4-BE49-F238E27FC236}">
                <a16:creationId xmlns:a16="http://schemas.microsoft.com/office/drawing/2014/main" id="{3C0CAA36-4AB2-2735-E90F-C83EF955B2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03730" y="68646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BA9C-37AC-CFA4-2163-1E87D3DB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B99E-9141-5D86-EE89-6B292F3E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491551"/>
          </a:xfrm>
        </p:spPr>
        <p:txBody>
          <a:bodyPr anchor="t">
            <a:normAutofit/>
          </a:bodyPr>
          <a:lstStyle/>
          <a:p>
            <a:r>
              <a:rPr lang="en-GB" dirty="0" err="1"/>
              <a:t>Etape</a:t>
            </a:r>
            <a:r>
              <a:rPr lang="en-GB" dirty="0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11FED-9E49-056E-F37C-49136F909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410706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Zua accès kokota na ankɛti yango</a:t>
            </a:r>
            <a:endParaRPr lang="nb-NO" sz="2000" dirty="0"/>
          </a:p>
          <a:p>
            <a:r>
              <a:rPr lang="fr-BE" sz="2000" dirty="0" err="1"/>
              <a:t>Esengeli</a:t>
            </a:r>
            <a:r>
              <a:rPr lang="fr-BE" sz="2000" dirty="0"/>
              <a:t> </a:t>
            </a:r>
            <a:r>
              <a:rPr lang="fr-BE" sz="2000" dirty="0" err="1"/>
              <a:t>ozala</a:t>
            </a:r>
            <a:r>
              <a:rPr lang="fr-BE" sz="2000" dirty="0"/>
              <a:t> na lien numérique </a:t>
            </a:r>
            <a:r>
              <a:rPr lang="fr-BE" sz="2000" dirty="0" err="1"/>
              <a:t>ya</a:t>
            </a:r>
            <a:r>
              <a:rPr lang="fr-BE" sz="2000" dirty="0"/>
              <a:t> </a:t>
            </a:r>
            <a:r>
              <a:rPr lang="fr-BE" sz="2000" dirty="0" err="1"/>
              <a:t>koyanola</a:t>
            </a:r>
            <a:r>
              <a:rPr lang="fr-BE" sz="2000" dirty="0"/>
              <a:t> to code QR.</a:t>
            </a:r>
            <a:endParaRPr lang="nb-NO" sz="2000" dirty="0"/>
          </a:p>
          <a:p>
            <a:r>
              <a:rPr lang="nb-NO" sz="2000" dirty="0"/>
              <a:t>Okozwa lien ya eyano to code-QR uta na municipalité.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AAEAA95-953D-0FE5-79FB-8B6F86C35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5" name="LN07">
            <a:hlinkClick r:id="" action="ppaction://media"/>
            <a:extLst>
              <a:ext uri="{FF2B5EF4-FFF2-40B4-BE49-F238E27FC236}">
                <a16:creationId xmlns:a16="http://schemas.microsoft.com/office/drawing/2014/main" id="{552294A4-0F1C-509D-D6B9-0060796BB5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82703" y="4625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878D-550F-4272-4A59-1C9368B5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E31B-DE50-7FF7-36F1-144D5270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19440" cy="374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Bandá ankɛtɛ yango</a:t>
            </a:r>
          </a:p>
          <a:p>
            <a:endParaRPr lang="nb-NO" sz="2000" dirty="0"/>
          </a:p>
          <a:p>
            <a:r>
              <a:rPr lang="es-ES" sz="2000" dirty="0" err="1"/>
              <a:t>Salelá</a:t>
            </a:r>
            <a:r>
              <a:rPr lang="es-ES" sz="2000" dirty="0"/>
              <a:t> </a:t>
            </a:r>
            <a:r>
              <a:rPr lang="es-ES" sz="2000" dirty="0" err="1"/>
              <a:t>lien</a:t>
            </a:r>
            <a:r>
              <a:rPr lang="es-ES" sz="2000" dirty="0"/>
              <a:t> ya </a:t>
            </a:r>
            <a:r>
              <a:rPr lang="es-ES" sz="2000" dirty="0" err="1"/>
              <a:t>eyano</a:t>
            </a:r>
            <a:r>
              <a:rPr lang="es-ES" sz="2000" dirty="0"/>
              <a:t> </a:t>
            </a:r>
            <a:r>
              <a:rPr lang="es-ES" sz="2000" dirty="0" err="1"/>
              <a:t>to</a:t>
            </a:r>
            <a:r>
              <a:rPr lang="es-ES" sz="2000" dirty="0"/>
              <a:t> </a:t>
            </a:r>
            <a:r>
              <a:rPr lang="es-ES" sz="2000" dirty="0" err="1"/>
              <a:t>code</a:t>
            </a:r>
            <a:r>
              <a:rPr lang="es-ES" sz="2000" dirty="0"/>
              <a:t>-QR </a:t>
            </a:r>
            <a:r>
              <a:rPr lang="es-ES" sz="2000" dirty="0" err="1"/>
              <a:t>oyo</a:t>
            </a:r>
            <a:r>
              <a:rPr lang="es-ES" sz="2000" dirty="0"/>
              <a:t> </a:t>
            </a:r>
            <a:r>
              <a:rPr lang="es-ES" sz="2000" dirty="0" err="1"/>
              <a:t>ozwi</a:t>
            </a:r>
            <a:r>
              <a:rPr lang="es-ES" sz="2000" dirty="0"/>
              <a:t> </a:t>
            </a:r>
            <a:r>
              <a:rPr lang="es-ES" sz="2000" dirty="0" err="1"/>
              <a:t>na</a:t>
            </a:r>
            <a:r>
              <a:rPr lang="es-ES" sz="2000" dirty="0"/>
              <a:t> </a:t>
            </a:r>
            <a:r>
              <a:rPr lang="es-ES" sz="2000" dirty="0" err="1"/>
              <a:t>municipalité</a:t>
            </a:r>
            <a:r>
              <a:rPr lang="es-ES" sz="2000" dirty="0"/>
              <a:t>.</a:t>
            </a:r>
            <a:endParaRPr lang="nb-NO" sz="2000" dirty="0"/>
          </a:p>
          <a:p>
            <a:r>
              <a:rPr lang="nb-NO" sz="2000" dirty="0"/>
              <a:t>Lakisa lien, finá, to scanner code-QR</a:t>
            </a:r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4440D2-A642-5AEF-0A90-084A13320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115" y="5828400"/>
            <a:ext cx="1967826" cy="78112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9D431D7-B4C3-3645-D801-EB3CA14510FF}"/>
              </a:ext>
            </a:extLst>
          </p:cNvPr>
          <p:cNvSpPr txBox="1">
            <a:spLocks/>
          </p:cNvSpPr>
          <p:nvPr/>
        </p:nvSpPr>
        <p:spPr>
          <a:xfrm>
            <a:off x="838200" y="1029600"/>
            <a:ext cx="10515600" cy="49155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/>
              <a:t>Etape</a:t>
            </a:r>
            <a:r>
              <a:rPr lang="en-GB" dirty="0"/>
              <a:t> 2</a:t>
            </a:r>
          </a:p>
        </p:txBody>
      </p:sp>
      <p:pic>
        <p:nvPicPr>
          <p:cNvPr id="2" name="LN08">
            <a:hlinkClick r:id="" action="ppaction://media"/>
            <a:extLst>
              <a:ext uri="{FF2B5EF4-FFF2-40B4-BE49-F238E27FC236}">
                <a16:creationId xmlns:a16="http://schemas.microsoft.com/office/drawing/2014/main" id="{6902057D-8F30-8365-AF26-0E993B88D7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53662" y="58357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5459-9233-DA59-B4E6-5559F190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48B3-7259-510C-5CEB-706301BF1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285200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Poná monɔkɔ</a:t>
            </a:r>
          </a:p>
          <a:p>
            <a:r>
              <a:rPr lang="pt-BR" sz="2000" dirty="0"/>
              <a:t>Finá na elobeli oyo olingi</a:t>
            </a:r>
            <a:endParaRPr lang="nb-NO" sz="2000" dirty="0"/>
          </a:p>
          <a:p>
            <a:pPr marL="241200" lvl="1" indent="0">
              <a:buNone/>
            </a:pPr>
            <a:r>
              <a:rPr lang="nb-NO" sz="2000" dirty="0"/>
              <a:t>Okoki kobongola monɔkɔ oyo oponi na ntango ya ankɛtɛ.</a:t>
            </a:r>
          </a:p>
          <a:p>
            <a:pPr marL="0" indent="0">
              <a:buNone/>
            </a:pPr>
            <a:r>
              <a:rPr lang="nb-NO" sz="2000" dirty="0"/>
              <a:t>    Na sima pona «Oyo elandi»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723DCE-1621-DCCD-F93A-508F9265B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61" y="5828400"/>
            <a:ext cx="2016732" cy="80053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D675866-1DB3-744A-783F-AAD5F5D3A5E4}"/>
              </a:ext>
            </a:extLst>
          </p:cNvPr>
          <p:cNvSpPr txBox="1">
            <a:spLocks/>
          </p:cNvSpPr>
          <p:nvPr/>
        </p:nvSpPr>
        <p:spPr>
          <a:xfrm>
            <a:off x="792000" y="995417"/>
            <a:ext cx="10515600" cy="49155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/>
              <a:t>Etape</a:t>
            </a:r>
            <a:r>
              <a:rPr lang="en-GB" dirty="0"/>
              <a:t> 3</a:t>
            </a:r>
          </a:p>
        </p:txBody>
      </p:sp>
      <p:pic>
        <p:nvPicPr>
          <p:cNvPr id="2" name="LN09">
            <a:hlinkClick r:id="" action="ppaction://media"/>
            <a:extLst>
              <a:ext uri="{FF2B5EF4-FFF2-40B4-BE49-F238E27FC236}">
                <a16:creationId xmlns:a16="http://schemas.microsoft.com/office/drawing/2014/main" id="{6B62E8ED-D94F-4F20-DE1B-C4038D241F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40575" y="67416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EBE5-4C63-8E06-4ABC-7F2B3C451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D097-1227-01F8-AFBE-85B1091F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77760"/>
            <a:ext cx="7159694" cy="39506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2800" dirty="0"/>
              <a:t>Yanolá mituna</a:t>
            </a:r>
            <a:endParaRPr lang="nb-NO" sz="2800" noProof="0" dirty="0"/>
          </a:p>
          <a:p>
            <a:endParaRPr lang="en-GB" dirty="0"/>
          </a:p>
          <a:p>
            <a:r>
              <a:rPr lang="nb-NO" sz="2000" dirty="0"/>
              <a:t>Tángá motuna yango</a:t>
            </a:r>
            <a:endParaRPr lang="nb-NO" sz="2000" noProof="0" dirty="0"/>
          </a:p>
          <a:p>
            <a:r>
              <a:rPr lang="nb-NO" sz="2000" dirty="0"/>
              <a:t>Finá</a:t>
            </a:r>
            <a:r>
              <a:rPr lang="nb-NO" sz="2000" noProof="0" dirty="0"/>
              <a:t>       </a:t>
            </a:r>
            <a:r>
              <a:rPr lang="nb-NO" sz="2000" dirty="0"/>
              <a:t>mpo na koyoka ndenge oyo okoki kopona motuna mpe biyano </a:t>
            </a:r>
            <a:endParaRPr lang="nb-NO" sz="2000" noProof="0" dirty="0"/>
          </a:p>
          <a:p>
            <a:r>
              <a:rPr lang="nb-NO" sz="2000" dirty="0"/>
              <a:t>Kotisa eyano na yo</a:t>
            </a:r>
            <a:endParaRPr lang="nb-NO" sz="2000" noProof="0" dirty="0"/>
          </a:p>
          <a:p>
            <a:r>
              <a:rPr lang="nb-NO" sz="2000" dirty="0"/>
              <a:t>Na sima pona «Oyo elandi»</a:t>
            </a:r>
          </a:p>
        </p:txBody>
      </p:sp>
      <p:pic>
        <p:nvPicPr>
          <p:cNvPr id="4" name="Graphic 1" descr="Sound Medium with solid fill">
            <a:extLst>
              <a:ext uri="{FF2B5EF4-FFF2-40B4-BE49-F238E27FC236}">
                <a16:creationId xmlns:a16="http://schemas.microsoft.com/office/drawing/2014/main" id="{4989C075-A52A-5057-259A-FDDBA66D4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80287" y="3766051"/>
            <a:ext cx="429400" cy="429400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1F396C6F-2CFD-DB50-B4B6-3475538D9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0872" y="1877760"/>
            <a:ext cx="2334420" cy="420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001D2E8-09A5-4DD9-D04D-60A0F4BBDF5C}"/>
              </a:ext>
            </a:extLst>
          </p:cNvPr>
          <p:cNvSpPr/>
          <p:nvPr/>
        </p:nvSpPr>
        <p:spPr>
          <a:xfrm>
            <a:off x="8710872" y="3344409"/>
            <a:ext cx="1479177" cy="403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CF1E52-44CF-A9DF-4847-5EC457CE62E2}"/>
              </a:ext>
            </a:extLst>
          </p:cNvPr>
          <p:cNvSpPr/>
          <p:nvPr/>
        </p:nvSpPr>
        <p:spPr>
          <a:xfrm>
            <a:off x="9682656" y="5413535"/>
            <a:ext cx="1479177" cy="59281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8E7124A-805E-2AB8-863C-F32DCCA229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915" y="5828400"/>
            <a:ext cx="1689558" cy="67066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5F01A3E-1BC9-9822-625C-92E4E1A7AD7F}"/>
              </a:ext>
            </a:extLst>
          </p:cNvPr>
          <p:cNvSpPr txBox="1">
            <a:spLocks/>
          </p:cNvSpPr>
          <p:nvPr/>
        </p:nvSpPr>
        <p:spPr>
          <a:xfrm>
            <a:off x="792000" y="1029600"/>
            <a:ext cx="10515600" cy="49155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err="1"/>
              <a:t>Etape</a:t>
            </a:r>
            <a:r>
              <a:rPr lang="en-GB" dirty="0"/>
              <a:t> 4</a:t>
            </a:r>
          </a:p>
        </p:txBody>
      </p:sp>
      <p:pic>
        <p:nvPicPr>
          <p:cNvPr id="2" name="LN10">
            <a:hlinkClick r:id="" action="ppaction://media"/>
            <a:extLst>
              <a:ext uri="{FF2B5EF4-FFF2-40B4-BE49-F238E27FC236}">
                <a16:creationId xmlns:a16="http://schemas.microsoft.com/office/drawing/2014/main" id="{5DB06506-78BD-FF2D-EB15-D15DE7258B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044060" y="45103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43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uiExpand="1" build="p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521813F1-DD59-2A12-E9F3-31249D4899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0" b="10670"/>
          <a:stretch/>
        </p:blipFill>
        <p:spPr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D64DC0-42FA-2FA2-CEA1-935847B6C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766C39DE-61A8-DDED-F51A-8633A2EC6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651" y="946388"/>
            <a:ext cx="4417998" cy="4965223"/>
          </a:xfrm>
        </p:spPr>
        <p:txBody>
          <a:bodyPr/>
          <a:lstStyle/>
          <a:p>
            <a:r>
              <a:rPr lang="pt-BR" dirty="0"/>
              <a:t>Matondo mingi mpo na kosangana.</a:t>
            </a:r>
            <a:endParaRPr lang="nb-NO" dirty="0"/>
          </a:p>
        </p:txBody>
      </p:sp>
      <p:pic>
        <p:nvPicPr>
          <p:cNvPr id="2" name="LN11">
            <a:hlinkClick r:id="" action="ppaction://media"/>
            <a:extLst>
              <a:ext uri="{FF2B5EF4-FFF2-40B4-BE49-F238E27FC236}">
                <a16:creationId xmlns:a16="http://schemas.microsoft.com/office/drawing/2014/main" id="{716E66E0-E182-98A3-50C2-39CDDDC178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86845" y="62458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4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IMDi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Di_PPT.potx" id="{4D6F2C77-893A-4C72-A7C7-87222070B0B4}" vid="{785FAAED-BEF2-4541-B246-260378F79D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DAB3AC09-E156-4530-84D0-F9C51360BFFE}"/>
</file>

<file path=customXml/itemProps2.xml><?xml version="1.0" encoding="utf-8"?>
<ds:datastoreItem xmlns:ds="http://schemas.openxmlformats.org/officeDocument/2006/customXml" ds:itemID="{F7D53999-36AB-4A1F-ACD1-C3F062EB43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93F09D-1E1C-47EC-A6D9-BA6886D6780D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4a59805d-339a-4d36-9600-46a41f3f847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IMDi_PPT</Template>
  <TotalTime>11296</TotalTime>
  <Words>335</Words>
  <Application>Microsoft Macintosh PowerPoint</Application>
  <PresentationFormat>Widescreen</PresentationFormat>
  <Paragraphs>48</Paragraphs>
  <Slides>11</Slides>
  <Notes>0</Notes>
  <HiddenSlides>0</HiddenSlides>
  <MMClips>11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Tahoma</vt:lpstr>
      <vt:lpstr>Office-tema</vt:lpstr>
      <vt:lpstr>Enquête ya ekolo mobimba ya kotuna batu bazali koyekola monɔkɔ ya mboka Norvège, ba études sociales na ba oyo bazali na kati ya programɛ ya ebandeli.</vt:lpstr>
      <vt:lpstr>Mitó ya makambo oyo ezali na ankɛtɛ yango</vt:lpstr>
      <vt:lpstr>Mpo na nini osengeli kosangana?</vt:lpstr>
      <vt:lpstr>Na ntina ya anketi ya ekolo mobimba </vt:lpstr>
      <vt:lpstr>PowerPoint-presentasjon</vt:lpstr>
      <vt:lpstr> Ndenge nini okoki koyanola na ankɛti yango?  Matambe 1-4  </vt:lpstr>
      <vt:lpstr>Etape 1</vt:lpstr>
      <vt:lpstr>PowerPoint-presentasjon</vt:lpstr>
      <vt:lpstr>PowerPoint-presentasjon</vt:lpstr>
      <vt:lpstr>PowerPoint-presentasjon</vt:lpstr>
      <vt:lpstr>Matondo mingi mpo na kosangana.</vt:lpstr>
    </vt:vector>
  </TitlesOfParts>
  <Company>IMDI.no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IMDi presentasjon mal (eksempel)</dc:title>
  <dc:creator>Bjørg Kari Paulsen</dc:creator>
  <cp:lastModifiedBy>Amalie Agerup</cp:lastModifiedBy>
  <cp:revision>15</cp:revision>
  <dcterms:created xsi:type="dcterms:W3CDTF">2017-12-04T13:43:15Z</dcterms:created>
  <dcterms:modified xsi:type="dcterms:W3CDTF">2026-08-31T08:19:35Z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0x0101004ADF38324C78614F84CFCA4A864A824D</vt:lpwstr>
  </property>
  <property fmtid="{D5CDD505-2E9C-101B-9397-08002B2CF9AE}" pid="3" name="jd7c2849ee33465d9b3bd5eaecca405f">
    <vt:lpwstr>Uspesifisert|c985f4d8-7280-4e08-bd1d-47a9ffbe0775</vt:lpwstr>
  </property>
  <property fmtid="{D5CDD505-2E9C-101B-9397-08002B2CF9AE}" pid="4" name="Undertema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imdi_dokumenttyper">
    <vt:lpwstr>15;#Presentasjon|244541b1-b08b-4458-8a3d-345aa6d801a1</vt:lpwstr>
  </property>
  <property fmtid="{D5CDD505-2E9C-101B-9397-08002B2CF9AE}" pid="7" name="imdi_tema">
    <vt:lpwstr/>
  </property>
  <property fmtid="{D5CDD505-2E9C-101B-9397-08002B2CF9AE}" pid="8" name="SharedWithUsers">
    <vt:lpwstr>62;#Rune Jens Svendsen;#37;#Tale Grøtte</vt:lpwstr>
  </property>
  <property fmtid="{D5CDD505-2E9C-101B-9397-08002B2CF9AE}" pid="9" name="imdi_prosess">
    <vt:lpwstr>Endelig</vt:lpwstr>
  </property>
  <property fmtid="{D5CDD505-2E9C-101B-9397-08002B2CF9AE}" pid="10" name="Dokumentinnhold">
    <vt:lpwstr/>
  </property>
  <property fmtid="{D5CDD505-2E9C-101B-9397-08002B2CF9AE}" pid="11" name="imdi_tema_for_arbeidsrom">
    <vt:lpwstr>310;#Profil og formidling|9b9d3553-34e6-40e8-b083-abc1a696e7d3</vt:lpwstr>
  </property>
  <property fmtid="{D5CDD505-2E9C-101B-9397-08002B2CF9AE}" pid="12" name="_ExtendedDescription">
    <vt:lpwstr/>
  </property>
  <property fmtid="{D5CDD505-2E9C-101B-9397-08002B2CF9AE}" pid="13" name="Arbeidsoppgaver">
    <vt:lpwstr/>
  </property>
  <property fmtid="{D5CDD505-2E9C-101B-9397-08002B2CF9AE}" pid="14" name="Systemer">
    <vt:lpwstr/>
  </property>
</Properties>
</file>