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6BA14-10DE-42C5-B34A-F1EF0F343C1B}" v="21" dt="2026-08-06T10:47:13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240" y="1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01.09.2026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01.09.2026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01.09.2026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การสำรวจความคิดเห็นผู้ใช้บริการระดับประเทศสำหรับผู้เข้าร่วมการเรียนภาษานอร์เวย์ ความรู้สังคม และโครงการเตรียมความพร้อม</a:t>
            </a: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คำแนะนำสำหรับผู้เข้าร่วม </a:t>
            </a:r>
          </a:p>
          <a:p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TH01">
            <a:hlinkClick r:id="" action="ppaction://media"/>
            <a:extLst>
              <a:ext uri="{FF2B5EF4-FFF2-40B4-BE49-F238E27FC236}">
                <a16:creationId xmlns:a16="http://schemas.microsoft.com/office/drawing/2014/main" id="{B9694AF6-2606-4794-BAD3-C85518C68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76028" y="5197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หัวข้อในการสำรวจ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2400" dirty="0"/>
              <a:t>ท่านจะตอบคำถามเกี่ยวกับความคิดเห็นของท่านที่มีต่อ: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การเรียนภาษานอร์เวย์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โครงการเตรียมความพร้อม</a:t>
            </a:r>
          </a:p>
          <a:p>
            <a:pPr marL="0" indent="0">
              <a:lnSpc>
                <a:spcPct val="120000"/>
              </a:lnSpc>
              <a:buNone/>
            </a:pP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มีตัวเลือกคำตอบที่กำหนดไว้ให้ท่านเลือก</a:t>
            </a:r>
          </a:p>
          <a:p>
            <a:pPr>
              <a:lnSpc>
                <a:spcPct val="120000"/>
              </a:lnSpc>
            </a:pP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TH02">
            <a:hlinkClick r:id="" action="ppaction://media"/>
            <a:extLst>
              <a:ext uri="{FF2B5EF4-FFF2-40B4-BE49-F238E27FC236}">
                <a16:creationId xmlns:a16="http://schemas.microsoft.com/office/drawing/2014/main" id="{837E24FE-ED72-E13C-4E64-0E29449556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28344" y="392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เหตุใดท่านจึงควรเข้าร่วม?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/>
          </a:bodyPr>
          <a:lstStyle/>
          <a:p>
            <a:pPr marL="356235" indent="-356235">
              <a:spcAft>
                <a:spcPts val="600"/>
              </a:spcAft>
            </a:pPr>
            <a:r>
              <a:rPr lang="nb-NO" sz="2000"/>
              <a:t>เราต้องการทราบความคิดเห็นของท่านเกี่ยวกับการเรียน เพื่อให้บริการนี้ดียิ่งขึ้น</a:t>
            </a:r>
            <a:endParaRPr lang="nb-NO" sz="2000">
              <a:ea typeface="Tahoma"/>
              <a:cs typeface="Tahoma"/>
            </a:endParaRPr>
          </a:p>
          <a:p>
            <a:pPr>
              <a:spcAft>
                <a:spcPts val="600"/>
              </a:spcAft>
            </a:pPr>
            <a:r>
              <a:rPr lang="nb-NO" sz="2000"/>
              <a:t>เทศบาล</a:t>
            </a:r>
            <a:r>
              <a:rPr lang="nb-NO" sz="2000" dirty="0"/>
              <a:t>ได้รับทราบประสบการณ์ของท่าน </a:t>
            </a:r>
          </a:p>
          <a:p>
            <a:pPr>
              <a:spcAft>
                <a:spcPts val="600"/>
              </a:spcAft>
            </a:pPr>
            <a:r>
              <a:rPr lang="nb-NO" sz="2000" dirty="0"/>
              <a:t>เทศบาลสามารถจัดการเรียนที่ดียิ่งขึ้นได้</a:t>
            </a:r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TH03">
            <a:hlinkClick r:id="" action="ppaction://media"/>
            <a:extLst>
              <a:ext uri="{FF2B5EF4-FFF2-40B4-BE49-F238E27FC236}">
                <a16:creationId xmlns:a16="http://schemas.microsoft.com/office/drawing/2014/main" id="{4F20CA17-A71D-2F18-922D-D253B139F6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86393" y="6528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เกี่ยวกับการสำรวจความคิดเห็นผู้ใช้บริการระดับประเทศ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r>
              <a:rPr lang="nb-NO" sz="2000" dirty="0"/>
              <a:t>การสำรวจนี้เป็นแบบไม่เปิดเผยตัวตนและเป็นไปโดยสมัครใจ</a:t>
            </a:r>
          </a:p>
          <a:p>
            <a:r>
              <a:rPr lang="nb-NO" sz="2000" dirty="0"/>
              <a:t>การตอบแบบสำรวจใช้เวลาประมาณ 20-40 นาที</a:t>
            </a:r>
          </a:p>
          <a:p>
            <a:r>
              <a:rPr lang="nb-NO" sz="2000" dirty="0"/>
              <a:t>มีให้บริการหลายภาษา ทั้งข้อความและเสียง</a:t>
            </a:r>
          </a:p>
          <a:p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TH04">
            <a:hlinkClick r:id="" action="ppaction://media"/>
            <a:extLst>
              <a:ext uri="{FF2B5EF4-FFF2-40B4-BE49-F238E27FC236}">
                <a16:creationId xmlns:a16="http://schemas.microsoft.com/office/drawing/2014/main" id="{3FE97739-6F93-C55A-2B1C-08D48DA5AC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2524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2000" dirty="0"/>
              <a:t>ท่านต้องตอบคำถามทุกข้อ แต่สามารถเลือก «ไม่ทราบ» หรือ «ไม่ประสงค์จะตอบ» ได้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ท่านต้องทำแบบสำรวจให้เสร็จในคราวเดียว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กด «ถัดไป» เพื่อไปยังคำถามข้อต่อไป 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ท่านสามารถลองทำแบบทดลองก่อนเพื่อทำความคุ้นเคยกับแบบสำรวจ </a:t>
            </a:r>
          </a:p>
          <a:p>
            <a:pPr>
              <a:lnSpc>
                <a:spcPct val="120000"/>
              </a:lnSpc>
            </a:pP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ข้อมูลก่อนที่ท่านจะตอบแบบสำรวจ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TH05">
            <a:hlinkClick r:id="" action="ppaction://media"/>
            <a:extLst>
              <a:ext uri="{FF2B5EF4-FFF2-40B4-BE49-F238E27FC236}">
                <a16:creationId xmlns:a16="http://schemas.microsoft.com/office/drawing/2014/main" id="{882457B1-4A68-91EE-9C73-929C3A5DC5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37345" y="5397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nb-NO" sz="2800" dirty="0"/>
              <a:t>ท่านจะตอบ</a:t>
            </a:r>
            <a:br>
              <a:rPr lang="nb-NO" sz="2800" dirty="0"/>
            </a:br>
            <a:r>
              <a:rPr lang="nb-NO" sz="2800" dirty="0"/>
              <a:t>แบบสำรวจอย่างไร?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ขั้นตอนที่ 1-4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TH06">
            <a:hlinkClick r:id="" action="ppaction://media"/>
            <a:extLst>
              <a:ext uri="{FF2B5EF4-FFF2-40B4-BE49-F238E27FC236}">
                <a16:creationId xmlns:a16="http://schemas.microsoft.com/office/drawing/2014/main" id="{39185970-5392-8A80-DD75-B0D8939CC6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33776" y="7392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ขั้นตอนที่</a:t>
            </a:r>
            <a:r>
              <a:rPr lang="en-GB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เข้าถึงแบบสำรวจ</a:t>
            </a:r>
          </a:p>
          <a:p>
            <a:endParaRPr lang="nb-NO" sz="2000" dirty="0"/>
          </a:p>
          <a:p>
            <a:r>
              <a:rPr lang="nb-NO" sz="2000" dirty="0"/>
              <a:t>ท่านต้องมีลิงก์ตอบแบบสำรวจหรือรหัส QR (รหัสดิจิทัล)</a:t>
            </a:r>
          </a:p>
          <a:p>
            <a:r>
              <a:rPr lang="nb-NO" sz="2000" dirty="0"/>
              <a:t>ท่านจะได้รับลิงก์ตอบแบบสำรวจหรือรหัส QR จากเทศบาล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TH07">
            <a:hlinkClick r:id="" action="ppaction://media"/>
            <a:extLst>
              <a:ext uri="{FF2B5EF4-FFF2-40B4-BE49-F238E27FC236}">
                <a16:creationId xmlns:a16="http://schemas.microsoft.com/office/drawing/2014/main" id="{59D1AC5A-97D7-C513-CB50-78AD5C4856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63873" y="9196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ขั้นตอนที่</a:t>
            </a:r>
            <a:r>
              <a:rPr lang="en-GB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เริ่มแบบสำรวจ</a:t>
            </a:r>
          </a:p>
          <a:p>
            <a:endParaRPr lang="nb-NO" sz="2000" dirty="0"/>
          </a:p>
          <a:p>
            <a:r>
              <a:rPr lang="nb-NO" sz="2000" dirty="0"/>
              <a:t>ใช้ลิงก์ตอบแบบสำรวจหรือรหัส QR ที่ท่านได้รับจากเทศบาล</a:t>
            </a:r>
          </a:p>
          <a:p>
            <a:r>
              <a:rPr lang="nb-NO" sz="2000" dirty="0"/>
              <a:t>แตะที่ลิงก์ หรือคลิก หรือสแกนรหัส QR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TH08">
            <a:hlinkClick r:id="" action="ppaction://media"/>
            <a:extLst>
              <a:ext uri="{FF2B5EF4-FFF2-40B4-BE49-F238E27FC236}">
                <a16:creationId xmlns:a16="http://schemas.microsoft.com/office/drawing/2014/main" id="{866636C0-851A-78A3-ABC3-C483463BB3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58653" y="809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ขั้นตอนที่</a:t>
            </a:r>
            <a:r>
              <a:rPr lang="en-GB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เลือกหนึ่งภาษา</a:t>
            </a:r>
          </a:p>
          <a:p>
            <a:r>
              <a:rPr lang="nb-NO" sz="2000" dirty="0"/>
              <a:t>คลิกที่ภาษาที่ท่านต้องการ</a:t>
            </a:r>
          </a:p>
          <a:p>
            <a:pPr marL="0" indent="0">
              <a:buNone/>
            </a:pPr>
            <a:r>
              <a:rPr lang="nb-NO" sz="2000" dirty="0"/>
              <a:t>    ท่านสามารถเปลี่ยนภาษาที่เลือกได้ระหว่างการทำแบบสำรวจ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nb-NO" sz="2000"/>
              <a:t>    จากนั้นเลือก </a:t>
            </a:r>
            <a:r>
              <a:rPr lang="nb-NO" sz="2000" dirty="0"/>
              <a:t>«ถัดไป»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TH09">
            <a:hlinkClick r:id="" action="ppaction://media"/>
            <a:extLst>
              <a:ext uri="{FF2B5EF4-FFF2-40B4-BE49-F238E27FC236}">
                <a16:creationId xmlns:a16="http://schemas.microsoft.com/office/drawing/2014/main" id="{5DD788CD-94F9-41FA-DDA6-87B7246B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21627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ขั้นตอนที่</a:t>
            </a:r>
            <a:r>
              <a:rPr lang="en-GB" dirty="0"/>
              <a:t>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noProof="0" dirty="0"/>
              <a:t>ตอบคำถาม</a:t>
            </a:r>
          </a:p>
          <a:p>
            <a:endParaRPr lang="en-GB" dirty="0"/>
          </a:p>
          <a:p>
            <a:r>
              <a:rPr lang="nb-NO" sz="2000" noProof="0" dirty="0"/>
              <a:t>อ่านคำถาม</a:t>
            </a:r>
          </a:p>
          <a:p>
            <a:r>
              <a:rPr lang="nb-NO" sz="2000" noProof="0" dirty="0"/>
              <a:t>กด                เพื่อฟังคำถามและตัวเลือกคำตอบ</a:t>
            </a:r>
          </a:p>
          <a:p>
            <a:r>
              <a:rPr lang="nb-NO" sz="2000" noProof="0" dirty="0"/>
              <a:t>กรอกคำตอบของท่าน</a:t>
            </a:r>
          </a:p>
          <a:p>
            <a:r>
              <a:rPr lang="nb-NO" sz="2000" noProof="0" dirty="0"/>
              <a:t>จากนั้นเลือก «ถัดไป»</a:t>
            </a:r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2657" y="385308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TH10">
            <a:hlinkClick r:id="" action="ppaction://media"/>
            <a:extLst>
              <a:ext uri="{FF2B5EF4-FFF2-40B4-BE49-F238E27FC236}">
                <a16:creationId xmlns:a16="http://schemas.microsoft.com/office/drawing/2014/main" id="{D6AAAA27-09FA-9F6C-B453-8E80E2FF5C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04472" y="216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6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ขอบคุณที่ท่านเข้าร่วม</a:t>
            </a:r>
          </a:p>
        </p:txBody>
      </p:sp>
      <p:pic>
        <p:nvPicPr>
          <p:cNvPr id="2" name="TH11">
            <a:hlinkClick r:id="" action="ppaction://media"/>
            <a:extLst>
              <a:ext uri="{FF2B5EF4-FFF2-40B4-BE49-F238E27FC236}">
                <a16:creationId xmlns:a16="http://schemas.microsoft.com/office/drawing/2014/main" id="{869C64EA-59C5-0290-104A-D3D841D730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08751" y="8142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2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08C26E-11A9-4A35-B648-9B6CE1E62C40}"/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5461</TotalTime>
  <Words>331</Words>
  <Application>Microsoft Macintosh PowerPoint</Application>
  <PresentationFormat>Widescreen</PresentationFormat>
  <Paragraphs>50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การสำรวจความคิดเห็นผู้ใช้บริการระดับประเทศสำหรับผู้เข้าร่วมการเรียนภาษานอร์เวย์ ความรู้สังคม และโครงการเตรียมความพร้อม </vt:lpstr>
      <vt:lpstr>หัวข้อในการสำรวจ</vt:lpstr>
      <vt:lpstr>เหตุใดท่านจึงควรเข้าร่วม?</vt:lpstr>
      <vt:lpstr>เกี่ยวกับการสำรวจความคิดเห็นผู้ใช้บริการระดับประเทศ</vt:lpstr>
      <vt:lpstr>PowerPoint-presentasjon</vt:lpstr>
      <vt:lpstr> ท่านจะตอบ แบบสำรวจอย่างไร?  ขั้นตอนที่ 1-4  </vt:lpstr>
      <vt:lpstr>ขั้นตอนที่ 1</vt:lpstr>
      <vt:lpstr>ขั้นตอนที่ 2</vt:lpstr>
      <vt:lpstr>ขั้นตอนที่ 3</vt:lpstr>
      <vt:lpstr>ขั้นตอนที่ 4</vt:lpstr>
      <vt:lpstr>ขอบคุณที่ท่านเข้าร่วม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11</cp:revision>
  <dcterms:created xsi:type="dcterms:W3CDTF">2017-12-04T13:43:15Z</dcterms:created>
  <dcterms:modified xsi:type="dcterms:W3CDTF">2026-09-01T21:30:07Z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